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12192000"/>
  <p:notesSz cx="6807200" cy="993932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33" roundtripDataSignature="AMtx7mik/kS+fltK3pvQl4Zcfb00VdYr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customschemas.google.com/relationships/presentationmetadata" Target="meta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49787" cy="498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55838" y="0"/>
            <a:ext cx="2949787" cy="498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22275" y="1243013"/>
            <a:ext cx="5962650" cy="3354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40647"/>
            <a:ext cx="2949787" cy="4986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4f15e6e10d_0_0:notes"/>
          <p:cNvSpPr/>
          <p:nvPr>
            <p:ph idx="2" type="sldImg"/>
          </p:nvPr>
        </p:nvSpPr>
        <p:spPr>
          <a:xfrm>
            <a:off x="422275" y="1243013"/>
            <a:ext cx="5962800" cy="3354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g24f15e6e10d_0_0:notes"/>
          <p:cNvSpPr txBox="1"/>
          <p:nvPr>
            <p:ph idx="1" type="body"/>
          </p:nvPr>
        </p:nvSpPr>
        <p:spPr>
          <a:xfrm>
            <a:off x="680720" y="4783307"/>
            <a:ext cx="5445900" cy="3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24f15e6e10d_0_0:notes"/>
          <p:cNvSpPr txBox="1"/>
          <p:nvPr>
            <p:ph idx="12" type="sldNum"/>
          </p:nvPr>
        </p:nvSpPr>
        <p:spPr>
          <a:xfrm>
            <a:off x="3855838" y="9440647"/>
            <a:ext cx="29499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2708501c43_5_27:notes"/>
          <p:cNvSpPr/>
          <p:nvPr>
            <p:ph idx="2" type="sldImg"/>
          </p:nvPr>
        </p:nvSpPr>
        <p:spPr>
          <a:xfrm>
            <a:off x="680720" y="1242416"/>
            <a:ext cx="5445900" cy="335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22708501c43_5_27:notes"/>
          <p:cNvSpPr txBox="1"/>
          <p:nvPr>
            <p:ph idx="1" type="body"/>
          </p:nvPr>
        </p:nvSpPr>
        <p:spPr>
          <a:xfrm>
            <a:off x="680720" y="4783300"/>
            <a:ext cx="5445900" cy="39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22708501c43_5_27:notes"/>
          <p:cNvSpPr txBox="1"/>
          <p:nvPr>
            <p:ph idx="12" type="sldNum"/>
          </p:nvPr>
        </p:nvSpPr>
        <p:spPr>
          <a:xfrm>
            <a:off x="3855838" y="9440634"/>
            <a:ext cx="29499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:notes"/>
          <p:cNvSpPr txBox="1"/>
          <p:nvPr>
            <p:ph idx="1" type="body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" name="Google Shape;181;p20:notes"/>
          <p:cNvSpPr/>
          <p:nvPr>
            <p:ph idx="2" type="sldImg"/>
          </p:nvPr>
        </p:nvSpPr>
        <p:spPr>
          <a:xfrm>
            <a:off x="422275" y="1243013"/>
            <a:ext cx="5962650" cy="3354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:notes"/>
          <p:cNvSpPr txBox="1"/>
          <p:nvPr>
            <p:ph idx="1" type="body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p21:notes"/>
          <p:cNvSpPr/>
          <p:nvPr>
            <p:ph idx="2" type="sldImg"/>
          </p:nvPr>
        </p:nvSpPr>
        <p:spPr>
          <a:xfrm>
            <a:off x="422275" y="1243013"/>
            <a:ext cx="5962650" cy="3354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:notes"/>
          <p:cNvSpPr txBox="1"/>
          <p:nvPr>
            <p:ph idx="1" type="body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" name="Google Shape;202;p22:notes"/>
          <p:cNvSpPr/>
          <p:nvPr>
            <p:ph idx="2" type="sldImg"/>
          </p:nvPr>
        </p:nvSpPr>
        <p:spPr>
          <a:xfrm>
            <a:off x="422275" y="1243013"/>
            <a:ext cx="5962650" cy="3354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:notes"/>
          <p:cNvSpPr txBox="1"/>
          <p:nvPr>
            <p:ph idx="1" type="body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" name="Google Shape;209;p23:notes"/>
          <p:cNvSpPr/>
          <p:nvPr>
            <p:ph idx="2" type="sldImg"/>
          </p:nvPr>
        </p:nvSpPr>
        <p:spPr>
          <a:xfrm>
            <a:off x="422275" y="1243013"/>
            <a:ext cx="5962650" cy="3354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:notes"/>
          <p:cNvSpPr txBox="1"/>
          <p:nvPr>
            <p:ph idx="1" type="body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7" name="Google Shape;217;p24:notes"/>
          <p:cNvSpPr/>
          <p:nvPr>
            <p:ph idx="2" type="sldImg"/>
          </p:nvPr>
        </p:nvSpPr>
        <p:spPr>
          <a:xfrm>
            <a:off x="422275" y="1243013"/>
            <a:ext cx="5962650" cy="3354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:notes"/>
          <p:cNvSpPr txBox="1"/>
          <p:nvPr>
            <p:ph idx="1" type="body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" name="Google Shape;225;p25:notes"/>
          <p:cNvSpPr/>
          <p:nvPr>
            <p:ph idx="2" type="sldImg"/>
          </p:nvPr>
        </p:nvSpPr>
        <p:spPr>
          <a:xfrm>
            <a:off x="422275" y="1243013"/>
            <a:ext cx="5962650" cy="3354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6:notes"/>
          <p:cNvSpPr txBox="1"/>
          <p:nvPr>
            <p:ph idx="1" type="body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p26:notes"/>
          <p:cNvSpPr/>
          <p:nvPr>
            <p:ph idx="2" type="sldImg"/>
          </p:nvPr>
        </p:nvSpPr>
        <p:spPr>
          <a:xfrm>
            <a:off x="422275" y="1243013"/>
            <a:ext cx="5962650" cy="3354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:notes"/>
          <p:cNvSpPr txBox="1"/>
          <p:nvPr>
            <p:ph idx="1" type="body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3" name="Google Shape;243;p27:notes"/>
          <p:cNvSpPr/>
          <p:nvPr>
            <p:ph idx="2" type="sldImg"/>
          </p:nvPr>
        </p:nvSpPr>
        <p:spPr>
          <a:xfrm>
            <a:off x="422275" y="1243013"/>
            <a:ext cx="5962650" cy="3354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:notes"/>
          <p:cNvSpPr txBox="1"/>
          <p:nvPr>
            <p:ph idx="1" type="body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2" name="Google Shape;252;p29:notes"/>
          <p:cNvSpPr/>
          <p:nvPr>
            <p:ph idx="2" type="sldImg"/>
          </p:nvPr>
        </p:nvSpPr>
        <p:spPr>
          <a:xfrm>
            <a:off x="422275" y="1243013"/>
            <a:ext cx="5962650" cy="3354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422275" y="1243013"/>
            <a:ext cx="5962650" cy="3354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4:notes"/>
          <p:cNvSpPr txBox="1"/>
          <p:nvPr>
            <p:ph idx="1" type="body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p34:notes"/>
          <p:cNvSpPr/>
          <p:nvPr>
            <p:ph idx="2" type="sldImg"/>
          </p:nvPr>
        </p:nvSpPr>
        <p:spPr>
          <a:xfrm>
            <a:off x="422275" y="1243013"/>
            <a:ext cx="5962650" cy="3354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:notes"/>
          <p:cNvSpPr txBox="1"/>
          <p:nvPr>
            <p:ph idx="1" type="body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8" name="Google Shape;268;p31:notes"/>
          <p:cNvSpPr/>
          <p:nvPr>
            <p:ph idx="2" type="sldImg"/>
          </p:nvPr>
        </p:nvSpPr>
        <p:spPr>
          <a:xfrm>
            <a:off x="422275" y="1243013"/>
            <a:ext cx="5962650" cy="3354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4d7b226b8a_1_0:notes"/>
          <p:cNvSpPr txBox="1"/>
          <p:nvPr>
            <p:ph idx="1" type="body"/>
          </p:nvPr>
        </p:nvSpPr>
        <p:spPr>
          <a:xfrm>
            <a:off x="680720" y="4783307"/>
            <a:ext cx="5445900" cy="3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350">
                <a:solidFill>
                  <a:srgbClr val="232323"/>
                </a:solidFill>
                <a:highlight>
                  <a:srgbClr val="FFFFFF"/>
                </a:highlight>
              </a:rPr>
              <a:t>GPT-3의 학습방식을 그대로 차용했으나 RLHF라는 기법을 추가로 도입</a:t>
            </a:r>
            <a:endParaRPr sz="1350">
              <a:solidFill>
                <a:srgbClr val="23232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350">
                <a:solidFill>
                  <a:srgbClr val="232323"/>
                </a:solidFill>
                <a:highlight>
                  <a:srgbClr val="FFFFFF"/>
                </a:highlight>
              </a:rPr>
              <a:t>RLHF으로 fine-tuning</a:t>
            </a:r>
            <a:endParaRPr sz="1350">
              <a:solidFill>
                <a:srgbClr val="23232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350">
                <a:solidFill>
                  <a:srgbClr val="232323"/>
                </a:solidFill>
                <a:highlight>
                  <a:srgbClr val="FFFFFF"/>
                </a:highlight>
              </a:rPr>
              <a:t>Reinforcement Learning from Human Feedback : 생성된 텍스트를 사람이 평가하고 강화 학습을 통해 모델 파라미터를 조정하여 성능을 향상하는 기법</a:t>
            </a:r>
            <a:endParaRPr/>
          </a:p>
        </p:txBody>
      </p:sp>
      <p:sp>
        <p:nvSpPr>
          <p:cNvPr id="277" name="Google Shape;277;g24d7b226b8a_1_0:notes"/>
          <p:cNvSpPr/>
          <p:nvPr>
            <p:ph idx="2" type="sldImg"/>
          </p:nvPr>
        </p:nvSpPr>
        <p:spPr>
          <a:xfrm>
            <a:off x="422275" y="1243013"/>
            <a:ext cx="5962650" cy="3354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4d7b226b8a_1_11:notes"/>
          <p:cNvSpPr txBox="1"/>
          <p:nvPr>
            <p:ph idx="1" type="body"/>
          </p:nvPr>
        </p:nvSpPr>
        <p:spPr>
          <a:xfrm>
            <a:off x="680720" y="4783307"/>
            <a:ext cx="5445900" cy="3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5" name="Google Shape;285;g24d7b226b8a_1_11:notes"/>
          <p:cNvSpPr/>
          <p:nvPr>
            <p:ph idx="2" type="sldImg"/>
          </p:nvPr>
        </p:nvSpPr>
        <p:spPr>
          <a:xfrm>
            <a:off x="422275" y="1243013"/>
            <a:ext cx="5962650" cy="3354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4d7b226b8a_1_19:notes"/>
          <p:cNvSpPr txBox="1"/>
          <p:nvPr>
            <p:ph idx="1" type="body"/>
          </p:nvPr>
        </p:nvSpPr>
        <p:spPr>
          <a:xfrm>
            <a:off x="680720" y="4783307"/>
            <a:ext cx="5445900" cy="3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2" name="Google Shape;292;g24d7b226b8a_1_19:notes"/>
          <p:cNvSpPr/>
          <p:nvPr>
            <p:ph idx="2" type="sldImg"/>
          </p:nvPr>
        </p:nvSpPr>
        <p:spPr>
          <a:xfrm>
            <a:off x="422275" y="1243013"/>
            <a:ext cx="5962650" cy="3354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4d7b226b8a_1_28:notes"/>
          <p:cNvSpPr txBox="1"/>
          <p:nvPr>
            <p:ph idx="1" type="body"/>
          </p:nvPr>
        </p:nvSpPr>
        <p:spPr>
          <a:xfrm>
            <a:off x="680720" y="4783307"/>
            <a:ext cx="5445900" cy="3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350">
                <a:solidFill>
                  <a:srgbClr val="232323"/>
                </a:solidFill>
                <a:highlight>
                  <a:srgbClr val="FFFFFF"/>
                </a:highlight>
              </a:rPr>
              <a:t>RBRM은 여러 개의 zero-shot GPT-4 classifier로 구성되어 있는데, 유해한 내용을 걸러내거나 무해한 내용을 걸러내지 않았을 때 GPT-4 policy model에 reward signal을 제공</a:t>
            </a:r>
            <a:endParaRPr sz="1350">
              <a:solidFill>
                <a:srgbClr val="23232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350">
                <a:solidFill>
                  <a:srgbClr val="232323"/>
                </a:solidFill>
                <a:highlight>
                  <a:srgbClr val="FFFFFF"/>
                </a:highlight>
              </a:rPr>
              <a:t>GPT-4 policy model의 output과 사람이 만든 평가 지표(생성된 텍스트를 걸러내는 이유에 관한 문항들), 그리고 때때로 prompt까지 입력받은 후 답변에 적절하지 않은 내용이 포함된 경우 거절 답변을 대신 생성하는 쪽에 reward를 부여</a:t>
            </a:r>
            <a:endParaRPr/>
          </a:p>
        </p:txBody>
      </p:sp>
      <p:sp>
        <p:nvSpPr>
          <p:cNvPr id="300" name="Google Shape;300;g24d7b226b8a_1_28:notes"/>
          <p:cNvSpPr/>
          <p:nvPr>
            <p:ph idx="2" type="sldImg"/>
          </p:nvPr>
        </p:nvSpPr>
        <p:spPr>
          <a:xfrm>
            <a:off x="422275" y="1243013"/>
            <a:ext cx="5962650" cy="3354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4f15e6e10d_0_83:notes"/>
          <p:cNvSpPr txBox="1"/>
          <p:nvPr>
            <p:ph idx="1" type="body"/>
          </p:nvPr>
        </p:nvSpPr>
        <p:spPr>
          <a:xfrm>
            <a:off x="680720" y="4783307"/>
            <a:ext cx="5445900" cy="3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8" name="Google Shape;308;g24f15e6e10d_0_83:notes"/>
          <p:cNvSpPr/>
          <p:nvPr>
            <p:ph idx="2" type="sldImg"/>
          </p:nvPr>
        </p:nvSpPr>
        <p:spPr>
          <a:xfrm>
            <a:off x="422275" y="1243013"/>
            <a:ext cx="5962800" cy="3354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4f15e6e10d_0_99:notes"/>
          <p:cNvSpPr txBox="1"/>
          <p:nvPr>
            <p:ph idx="1" type="body"/>
          </p:nvPr>
        </p:nvSpPr>
        <p:spPr>
          <a:xfrm>
            <a:off x="680720" y="4783307"/>
            <a:ext cx="5445900" cy="3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8" name="Google Shape;318;g24f15e6e10d_0_99:notes"/>
          <p:cNvSpPr/>
          <p:nvPr>
            <p:ph idx="2" type="sldImg"/>
          </p:nvPr>
        </p:nvSpPr>
        <p:spPr>
          <a:xfrm>
            <a:off x="422275" y="1243013"/>
            <a:ext cx="5962800" cy="3354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5:notes"/>
          <p:cNvSpPr txBox="1"/>
          <p:nvPr>
            <p:ph idx="1" type="body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p35:notes"/>
          <p:cNvSpPr/>
          <p:nvPr>
            <p:ph idx="2" type="sldImg"/>
          </p:nvPr>
        </p:nvSpPr>
        <p:spPr>
          <a:xfrm>
            <a:off x="422275" y="1243013"/>
            <a:ext cx="5962650" cy="3354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 txBox="1"/>
          <p:nvPr>
            <p:ph idx="1" type="body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p5:notes"/>
          <p:cNvSpPr/>
          <p:nvPr>
            <p:ph idx="2" type="sldImg"/>
          </p:nvPr>
        </p:nvSpPr>
        <p:spPr>
          <a:xfrm>
            <a:off x="422275" y="1243013"/>
            <a:ext cx="5962650" cy="3354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 txBox="1"/>
          <p:nvPr>
            <p:ph idx="1" type="body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p6:notes"/>
          <p:cNvSpPr/>
          <p:nvPr>
            <p:ph idx="2" type="sldImg"/>
          </p:nvPr>
        </p:nvSpPr>
        <p:spPr>
          <a:xfrm>
            <a:off x="422275" y="1243013"/>
            <a:ext cx="5962650" cy="3354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2708501c43_5_1:notes"/>
          <p:cNvSpPr/>
          <p:nvPr>
            <p:ph idx="2" type="sldImg"/>
          </p:nvPr>
        </p:nvSpPr>
        <p:spPr>
          <a:xfrm>
            <a:off x="680720" y="1242416"/>
            <a:ext cx="5445900" cy="335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22708501c43_5_1:notes"/>
          <p:cNvSpPr txBox="1"/>
          <p:nvPr>
            <p:ph idx="1" type="body"/>
          </p:nvPr>
        </p:nvSpPr>
        <p:spPr>
          <a:xfrm>
            <a:off x="680720" y="4783300"/>
            <a:ext cx="5445900" cy="39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2708501c43_5_1:notes"/>
          <p:cNvSpPr txBox="1"/>
          <p:nvPr>
            <p:ph idx="12" type="sldNum"/>
          </p:nvPr>
        </p:nvSpPr>
        <p:spPr>
          <a:xfrm>
            <a:off x="3855838" y="9440634"/>
            <a:ext cx="29499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:notes"/>
          <p:cNvSpPr txBox="1"/>
          <p:nvPr>
            <p:ph idx="1" type="body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" name="Google Shape;137;p16:notes"/>
          <p:cNvSpPr/>
          <p:nvPr>
            <p:ph idx="2" type="sldImg"/>
          </p:nvPr>
        </p:nvSpPr>
        <p:spPr>
          <a:xfrm>
            <a:off x="422275" y="1243013"/>
            <a:ext cx="5962650" cy="3354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2708501c43_5_10:notes"/>
          <p:cNvSpPr/>
          <p:nvPr>
            <p:ph idx="2" type="sldImg"/>
          </p:nvPr>
        </p:nvSpPr>
        <p:spPr>
          <a:xfrm>
            <a:off x="680720" y="1242416"/>
            <a:ext cx="5445900" cy="335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22708501c43_5_10:notes"/>
          <p:cNvSpPr txBox="1"/>
          <p:nvPr>
            <p:ph idx="1" type="body"/>
          </p:nvPr>
        </p:nvSpPr>
        <p:spPr>
          <a:xfrm>
            <a:off x="680720" y="4783300"/>
            <a:ext cx="5445900" cy="39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22708501c43_5_10:notes"/>
          <p:cNvSpPr txBox="1"/>
          <p:nvPr>
            <p:ph idx="12" type="sldNum"/>
          </p:nvPr>
        </p:nvSpPr>
        <p:spPr>
          <a:xfrm>
            <a:off x="3855838" y="9440634"/>
            <a:ext cx="29499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:notes"/>
          <p:cNvSpPr txBox="1"/>
          <p:nvPr>
            <p:ph idx="1" type="body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" name="Google Shape;162;p19:notes"/>
          <p:cNvSpPr/>
          <p:nvPr>
            <p:ph idx="2" type="sldImg"/>
          </p:nvPr>
        </p:nvSpPr>
        <p:spPr>
          <a:xfrm>
            <a:off x="422275" y="1243013"/>
            <a:ext cx="5962650" cy="3354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9"/>
          <p:cNvSpPr txBox="1"/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9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960"/>
              <a:buNone/>
              <a:defRPr/>
            </a:lvl1pPr>
            <a:lvl2pPr lvl="1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60"/>
              <a:buNone/>
              <a:defRPr/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60"/>
              <a:buNone/>
              <a:defRPr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7" name="Google Shape;17;p39"/>
          <p:cNvSpPr txBox="1"/>
          <p:nvPr>
            <p:ph idx="11" type="ftr"/>
          </p:nvPr>
        </p:nvSpPr>
        <p:spPr>
          <a:xfrm>
            <a:off x="47328" y="6597352"/>
            <a:ext cx="5376597" cy="2411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9"/>
          <p:cNvSpPr txBox="1"/>
          <p:nvPr>
            <p:ph idx="12" type="sldNum"/>
          </p:nvPr>
        </p:nvSpPr>
        <p:spPr>
          <a:xfrm>
            <a:off x="11568608" y="6597352"/>
            <a:ext cx="576064" cy="2411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8"/>
          <p:cNvSpPr txBox="1"/>
          <p:nvPr>
            <p:ph type="title"/>
          </p:nvPr>
        </p:nvSpPr>
        <p:spPr>
          <a:xfrm>
            <a:off x="335360" y="152400"/>
            <a:ext cx="11493925" cy="972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8"/>
          <p:cNvSpPr txBox="1"/>
          <p:nvPr>
            <p:ph idx="1" type="body"/>
          </p:nvPr>
        </p:nvSpPr>
        <p:spPr>
          <a:xfrm rot="5400000">
            <a:off x="3565560" y="-1951360"/>
            <a:ext cx="5040560" cy="114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■"/>
              <a:defRPr/>
            </a:lvl1pPr>
            <a:lvl2pPr indent="-302894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14325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4pPr>
            <a:lvl5pPr indent="-302895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5pPr>
            <a:lvl6pPr indent="-302895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6pPr>
            <a:lvl7pPr indent="-302895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7pPr>
            <a:lvl8pPr indent="-302895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8pPr>
            <a:lvl9pPr indent="-302895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9pPr>
          </a:lstStyle>
          <a:p/>
        </p:txBody>
      </p:sp>
      <p:sp>
        <p:nvSpPr>
          <p:cNvPr id="65" name="Google Shape;65;p48"/>
          <p:cNvSpPr txBox="1"/>
          <p:nvPr>
            <p:ph idx="11" type="ftr"/>
          </p:nvPr>
        </p:nvSpPr>
        <p:spPr>
          <a:xfrm>
            <a:off x="47328" y="6597352"/>
            <a:ext cx="5376597" cy="2411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8"/>
          <p:cNvSpPr txBox="1"/>
          <p:nvPr>
            <p:ph idx="12" type="sldNum"/>
          </p:nvPr>
        </p:nvSpPr>
        <p:spPr>
          <a:xfrm>
            <a:off x="11568608" y="6597352"/>
            <a:ext cx="576064" cy="2411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9"/>
          <p:cNvSpPr txBox="1"/>
          <p:nvPr>
            <p:ph type="title"/>
          </p:nvPr>
        </p:nvSpPr>
        <p:spPr>
          <a:xfrm rot="5400000">
            <a:off x="7429500" y="1714500"/>
            <a:ext cx="6019800" cy="28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49"/>
          <p:cNvSpPr txBox="1"/>
          <p:nvPr>
            <p:ph idx="1" type="body"/>
          </p:nvPr>
        </p:nvSpPr>
        <p:spPr>
          <a:xfrm rot="5400000">
            <a:off x="1536700" y="-1079500"/>
            <a:ext cx="6019800" cy="8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■"/>
              <a:defRPr/>
            </a:lvl1pPr>
            <a:lvl2pPr indent="-302894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14325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4pPr>
            <a:lvl5pPr indent="-302895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5pPr>
            <a:lvl6pPr indent="-302895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6pPr>
            <a:lvl7pPr indent="-302895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7pPr>
            <a:lvl8pPr indent="-302895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8pPr>
            <a:lvl9pPr indent="-302895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9pPr>
          </a:lstStyle>
          <a:p/>
        </p:txBody>
      </p:sp>
      <p:sp>
        <p:nvSpPr>
          <p:cNvPr id="70" name="Google Shape;70;p49"/>
          <p:cNvSpPr txBox="1"/>
          <p:nvPr>
            <p:ph idx="11" type="ftr"/>
          </p:nvPr>
        </p:nvSpPr>
        <p:spPr>
          <a:xfrm>
            <a:off x="47328" y="6597352"/>
            <a:ext cx="5376597" cy="2411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9"/>
          <p:cNvSpPr txBox="1"/>
          <p:nvPr>
            <p:ph idx="12" type="sldNum"/>
          </p:nvPr>
        </p:nvSpPr>
        <p:spPr>
          <a:xfrm>
            <a:off x="11568608" y="6597352"/>
            <a:ext cx="576064" cy="2411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표">
  <p:cSld name="제목 및 표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0"/>
          <p:cNvSpPr txBox="1"/>
          <p:nvPr>
            <p:ph idx="11" type="ftr"/>
          </p:nvPr>
        </p:nvSpPr>
        <p:spPr>
          <a:xfrm>
            <a:off x="47328" y="6597352"/>
            <a:ext cx="5376597" cy="2411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0"/>
          <p:cNvSpPr txBox="1"/>
          <p:nvPr>
            <p:ph idx="12" type="sldNum"/>
          </p:nvPr>
        </p:nvSpPr>
        <p:spPr>
          <a:xfrm>
            <a:off x="11568608" y="6597352"/>
            <a:ext cx="576064" cy="2411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50"/>
          <p:cNvSpPr txBox="1"/>
          <p:nvPr>
            <p:ph type="title"/>
          </p:nvPr>
        </p:nvSpPr>
        <p:spPr>
          <a:xfrm>
            <a:off x="335360" y="152400"/>
            <a:ext cx="11493925" cy="972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0"/>
          <p:cNvSpPr txBox="1"/>
          <p:nvPr>
            <p:ph type="title"/>
          </p:nvPr>
        </p:nvSpPr>
        <p:spPr>
          <a:xfrm>
            <a:off x="335360" y="152400"/>
            <a:ext cx="11493925" cy="972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0"/>
          <p:cNvSpPr txBox="1"/>
          <p:nvPr>
            <p:ph idx="1" type="body"/>
          </p:nvPr>
        </p:nvSpPr>
        <p:spPr>
          <a:xfrm>
            <a:off x="345440" y="1268760"/>
            <a:ext cx="11480800" cy="504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■"/>
              <a:defRPr/>
            </a:lvl1pPr>
            <a:lvl2pPr indent="-302894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14325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4pPr>
            <a:lvl5pPr indent="-302895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5pPr>
            <a:lvl6pPr indent="-302895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6pPr>
            <a:lvl7pPr indent="-302895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7pPr>
            <a:lvl8pPr indent="-302895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8pPr>
            <a:lvl9pPr indent="-302895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9pPr>
          </a:lstStyle>
          <a:p/>
        </p:txBody>
      </p:sp>
      <p:sp>
        <p:nvSpPr>
          <p:cNvPr id="22" name="Google Shape;22;p40"/>
          <p:cNvSpPr txBox="1"/>
          <p:nvPr>
            <p:ph idx="11" type="ftr"/>
          </p:nvPr>
        </p:nvSpPr>
        <p:spPr>
          <a:xfrm>
            <a:off x="47328" y="6597352"/>
            <a:ext cx="5376597" cy="2411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0"/>
          <p:cNvSpPr txBox="1"/>
          <p:nvPr>
            <p:ph idx="12" type="sldNum"/>
          </p:nvPr>
        </p:nvSpPr>
        <p:spPr>
          <a:xfrm>
            <a:off x="11568608" y="6597352"/>
            <a:ext cx="576064" cy="2411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1"/>
          <p:cNvSpPr txBox="1"/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1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10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10"/>
              <a:buNone/>
              <a:defRPr sz="1400"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10"/>
              <a:buNone/>
              <a:defRPr sz="1400"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10"/>
              <a:buNone/>
              <a:defRPr sz="1400"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10"/>
              <a:buNone/>
              <a:defRPr sz="1400"/>
            </a:lvl9pPr>
          </a:lstStyle>
          <a:p/>
        </p:txBody>
      </p:sp>
      <p:sp>
        <p:nvSpPr>
          <p:cNvPr id="27" name="Google Shape;27;p41"/>
          <p:cNvSpPr txBox="1"/>
          <p:nvPr>
            <p:ph idx="11" type="ftr"/>
          </p:nvPr>
        </p:nvSpPr>
        <p:spPr>
          <a:xfrm>
            <a:off x="47328" y="6597352"/>
            <a:ext cx="5376597" cy="2411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1"/>
          <p:cNvSpPr txBox="1"/>
          <p:nvPr>
            <p:ph idx="12" type="sldNum"/>
          </p:nvPr>
        </p:nvSpPr>
        <p:spPr>
          <a:xfrm>
            <a:off x="11568608" y="6597352"/>
            <a:ext cx="576064" cy="2411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2"/>
          <p:cNvSpPr txBox="1"/>
          <p:nvPr>
            <p:ph type="title"/>
          </p:nvPr>
        </p:nvSpPr>
        <p:spPr>
          <a:xfrm>
            <a:off x="335360" y="152400"/>
            <a:ext cx="11493925" cy="972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2"/>
          <p:cNvSpPr txBox="1"/>
          <p:nvPr>
            <p:ph idx="1" type="body"/>
          </p:nvPr>
        </p:nvSpPr>
        <p:spPr>
          <a:xfrm>
            <a:off x="345440" y="1268760"/>
            <a:ext cx="5558539" cy="504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306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960"/>
              <a:buChar char="■"/>
              <a:defRPr sz="2800"/>
            </a:lvl1pPr>
            <a:lvl2pPr indent="-32766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60"/>
              <a:buChar char="■"/>
              <a:defRPr sz="2400"/>
            </a:lvl2pPr>
            <a:lvl3pPr indent="-3111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3pPr>
            <a:lvl4pPr indent="-314325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 sz="1800"/>
            </a:lvl4pPr>
            <a:lvl5pPr indent="-302895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5pPr>
            <a:lvl6pPr indent="-302895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6pPr>
            <a:lvl7pPr indent="-302895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7pPr>
            <a:lvl8pPr indent="-302895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8pPr>
            <a:lvl9pPr indent="-302895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9pPr>
          </a:lstStyle>
          <a:p/>
        </p:txBody>
      </p:sp>
      <p:sp>
        <p:nvSpPr>
          <p:cNvPr id="32" name="Google Shape;32;p42"/>
          <p:cNvSpPr txBox="1"/>
          <p:nvPr>
            <p:ph idx="2" type="body"/>
          </p:nvPr>
        </p:nvSpPr>
        <p:spPr>
          <a:xfrm>
            <a:off x="6192011" y="1268760"/>
            <a:ext cx="5634229" cy="504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306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960"/>
              <a:buChar char="■"/>
              <a:defRPr sz="2800"/>
            </a:lvl1pPr>
            <a:lvl2pPr indent="-32766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60"/>
              <a:buChar char="■"/>
              <a:defRPr sz="2400"/>
            </a:lvl2pPr>
            <a:lvl3pPr indent="-3111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3pPr>
            <a:lvl4pPr indent="-314325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 sz="1800"/>
            </a:lvl4pPr>
            <a:lvl5pPr indent="-302895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5pPr>
            <a:lvl6pPr indent="-302895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6pPr>
            <a:lvl7pPr indent="-302895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7pPr>
            <a:lvl8pPr indent="-302895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8pPr>
            <a:lvl9pPr indent="-302895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9pPr>
          </a:lstStyle>
          <a:p/>
        </p:txBody>
      </p:sp>
      <p:sp>
        <p:nvSpPr>
          <p:cNvPr id="33" name="Google Shape;33;p42"/>
          <p:cNvSpPr txBox="1"/>
          <p:nvPr>
            <p:ph idx="11" type="ftr"/>
          </p:nvPr>
        </p:nvSpPr>
        <p:spPr>
          <a:xfrm>
            <a:off x="47328" y="6597352"/>
            <a:ext cx="5376597" cy="2411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2"/>
          <p:cNvSpPr txBox="1"/>
          <p:nvPr>
            <p:ph idx="12" type="sldNum"/>
          </p:nvPr>
        </p:nvSpPr>
        <p:spPr>
          <a:xfrm>
            <a:off x="11568608" y="6597352"/>
            <a:ext cx="576064" cy="2411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>
  <p:cSld name="비교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3"/>
          <p:cNvSpPr txBox="1"/>
          <p:nvPr>
            <p:ph idx="1" type="body"/>
          </p:nvPr>
        </p:nvSpPr>
        <p:spPr>
          <a:xfrm>
            <a:off x="335360" y="1268760"/>
            <a:ext cx="5568619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None/>
              <a:defRPr b="1" sz="1600"/>
            </a:lvl9pPr>
          </a:lstStyle>
          <a:p/>
        </p:txBody>
      </p:sp>
      <p:sp>
        <p:nvSpPr>
          <p:cNvPr id="37" name="Google Shape;37;p43"/>
          <p:cNvSpPr txBox="1"/>
          <p:nvPr>
            <p:ph idx="2" type="body"/>
          </p:nvPr>
        </p:nvSpPr>
        <p:spPr>
          <a:xfrm>
            <a:off x="335360" y="1916832"/>
            <a:ext cx="5568619" cy="4392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528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680"/>
              <a:buChar char="■"/>
              <a:defRPr sz="2400"/>
            </a:lvl1pPr>
            <a:lvl2pPr indent="-3111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3pPr>
            <a:lvl4pPr indent="-3048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Char char="■"/>
              <a:defRPr sz="1600"/>
            </a:lvl4pPr>
            <a:lvl5pPr indent="-294639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Char char="■"/>
              <a:defRPr sz="1600"/>
            </a:lvl5pPr>
            <a:lvl6pPr indent="-294639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Char char="■"/>
              <a:defRPr sz="1600"/>
            </a:lvl6pPr>
            <a:lvl7pPr indent="-294639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Char char="■"/>
              <a:defRPr sz="1600"/>
            </a:lvl7pPr>
            <a:lvl8pPr indent="-29464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Char char="■"/>
              <a:defRPr sz="1600"/>
            </a:lvl8pPr>
            <a:lvl9pPr indent="-29464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Char char="■"/>
              <a:defRPr sz="1600"/>
            </a:lvl9pPr>
          </a:lstStyle>
          <a:p/>
        </p:txBody>
      </p:sp>
      <p:sp>
        <p:nvSpPr>
          <p:cNvPr id="38" name="Google Shape;38;p43"/>
          <p:cNvSpPr txBox="1"/>
          <p:nvPr>
            <p:ph idx="3" type="body"/>
          </p:nvPr>
        </p:nvSpPr>
        <p:spPr>
          <a:xfrm>
            <a:off x="6192012" y="1268760"/>
            <a:ext cx="564024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None/>
              <a:defRPr b="1" sz="1600"/>
            </a:lvl9pPr>
          </a:lstStyle>
          <a:p/>
        </p:txBody>
      </p:sp>
      <p:sp>
        <p:nvSpPr>
          <p:cNvPr id="39" name="Google Shape;39;p43"/>
          <p:cNvSpPr txBox="1"/>
          <p:nvPr>
            <p:ph idx="4" type="body"/>
          </p:nvPr>
        </p:nvSpPr>
        <p:spPr>
          <a:xfrm>
            <a:off x="6192012" y="1916832"/>
            <a:ext cx="5640245" cy="4392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528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680"/>
              <a:buChar char="■"/>
              <a:defRPr sz="2400"/>
            </a:lvl1pPr>
            <a:lvl2pPr indent="-3111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3pPr>
            <a:lvl4pPr indent="-3048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Char char="■"/>
              <a:defRPr sz="1600"/>
            </a:lvl4pPr>
            <a:lvl5pPr indent="-294639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Char char="■"/>
              <a:defRPr sz="1600"/>
            </a:lvl5pPr>
            <a:lvl6pPr indent="-294639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Char char="■"/>
              <a:defRPr sz="1600"/>
            </a:lvl6pPr>
            <a:lvl7pPr indent="-294639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Char char="■"/>
              <a:defRPr sz="1600"/>
            </a:lvl7pPr>
            <a:lvl8pPr indent="-29464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Char char="■"/>
              <a:defRPr sz="1600"/>
            </a:lvl8pPr>
            <a:lvl9pPr indent="-29464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Char char="■"/>
              <a:defRPr sz="1600"/>
            </a:lvl9pPr>
          </a:lstStyle>
          <a:p/>
        </p:txBody>
      </p:sp>
      <p:sp>
        <p:nvSpPr>
          <p:cNvPr id="40" name="Google Shape;40;p43"/>
          <p:cNvSpPr txBox="1"/>
          <p:nvPr>
            <p:ph idx="11" type="ftr"/>
          </p:nvPr>
        </p:nvSpPr>
        <p:spPr>
          <a:xfrm>
            <a:off x="47328" y="6597352"/>
            <a:ext cx="5376597" cy="2411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3"/>
          <p:cNvSpPr txBox="1"/>
          <p:nvPr>
            <p:ph idx="12" type="sldNum"/>
          </p:nvPr>
        </p:nvSpPr>
        <p:spPr>
          <a:xfrm>
            <a:off x="11568608" y="6597352"/>
            <a:ext cx="576064" cy="2411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43"/>
          <p:cNvSpPr txBox="1"/>
          <p:nvPr>
            <p:ph type="title"/>
          </p:nvPr>
        </p:nvSpPr>
        <p:spPr>
          <a:xfrm>
            <a:off x="335360" y="152400"/>
            <a:ext cx="11493925" cy="972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4"/>
          <p:cNvSpPr txBox="1"/>
          <p:nvPr>
            <p:ph type="title"/>
          </p:nvPr>
        </p:nvSpPr>
        <p:spPr>
          <a:xfrm>
            <a:off x="335360" y="152400"/>
            <a:ext cx="11493925" cy="972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4"/>
          <p:cNvSpPr txBox="1"/>
          <p:nvPr>
            <p:ph idx="11" type="ftr"/>
          </p:nvPr>
        </p:nvSpPr>
        <p:spPr>
          <a:xfrm>
            <a:off x="47328" y="6597352"/>
            <a:ext cx="5376597" cy="2411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44"/>
          <p:cNvSpPr txBox="1"/>
          <p:nvPr>
            <p:ph idx="12" type="sldNum"/>
          </p:nvPr>
        </p:nvSpPr>
        <p:spPr>
          <a:xfrm>
            <a:off x="11568608" y="6597352"/>
            <a:ext cx="576064" cy="2411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5"/>
          <p:cNvSpPr txBox="1"/>
          <p:nvPr>
            <p:ph idx="11" type="ftr"/>
          </p:nvPr>
        </p:nvSpPr>
        <p:spPr>
          <a:xfrm>
            <a:off x="47328" y="6597352"/>
            <a:ext cx="5376597" cy="2411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5"/>
          <p:cNvSpPr txBox="1"/>
          <p:nvPr>
            <p:ph idx="12" type="sldNum"/>
          </p:nvPr>
        </p:nvSpPr>
        <p:spPr>
          <a:xfrm>
            <a:off x="11568608" y="6597352"/>
            <a:ext cx="576064" cy="2411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6"/>
          <p:cNvSpPr txBox="1"/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6"/>
          <p:cNvSpPr txBox="1"/>
          <p:nvPr>
            <p:ph idx="1" type="body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084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240"/>
              <a:buChar char="■"/>
              <a:defRPr sz="3200"/>
            </a:lvl1pPr>
            <a:lvl2pPr indent="-344169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820"/>
              <a:buChar char="■"/>
              <a:defRPr sz="2800"/>
            </a:lvl2pPr>
            <a:lvl3pPr indent="-32766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60"/>
              <a:buChar char="■"/>
              <a:defRPr sz="2400"/>
            </a:lvl3pPr>
            <a:lvl4pPr indent="-3238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■"/>
              <a:defRPr sz="2000"/>
            </a:lvl4pPr>
            <a:lvl5pPr indent="-3111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5pPr>
            <a:lvl6pPr indent="-3111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6pPr>
            <a:lvl7pPr indent="-3111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7pPr>
            <a:lvl8pPr indent="-3111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8pPr>
            <a:lvl9pPr indent="-3111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9pPr>
          </a:lstStyle>
          <a:p/>
        </p:txBody>
      </p:sp>
      <p:sp>
        <p:nvSpPr>
          <p:cNvPr id="53" name="Google Shape;53;p46"/>
          <p:cNvSpPr txBox="1"/>
          <p:nvPr>
            <p:ph idx="2" type="body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78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585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585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585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585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585"/>
              <a:buNone/>
              <a:defRPr sz="900"/>
            </a:lvl9pPr>
          </a:lstStyle>
          <a:p/>
        </p:txBody>
      </p:sp>
      <p:sp>
        <p:nvSpPr>
          <p:cNvPr id="54" name="Google Shape;54;p46"/>
          <p:cNvSpPr txBox="1"/>
          <p:nvPr>
            <p:ph idx="11" type="ftr"/>
          </p:nvPr>
        </p:nvSpPr>
        <p:spPr>
          <a:xfrm>
            <a:off x="47328" y="6597352"/>
            <a:ext cx="5376597" cy="2411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6"/>
          <p:cNvSpPr txBox="1"/>
          <p:nvPr>
            <p:ph idx="12" type="sldNum"/>
          </p:nvPr>
        </p:nvSpPr>
        <p:spPr>
          <a:xfrm>
            <a:off x="11568608" y="6597352"/>
            <a:ext cx="576064" cy="2411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7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7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47"/>
          <p:cNvSpPr txBox="1"/>
          <p:nvPr>
            <p:ph idx="1" type="body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78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585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585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585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585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585"/>
              <a:buNone/>
              <a:defRPr sz="900"/>
            </a:lvl9pPr>
          </a:lstStyle>
          <a:p/>
        </p:txBody>
      </p:sp>
      <p:sp>
        <p:nvSpPr>
          <p:cNvPr id="60" name="Google Shape;60;p47"/>
          <p:cNvSpPr txBox="1"/>
          <p:nvPr>
            <p:ph idx="11" type="ftr"/>
          </p:nvPr>
        </p:nvSpPr>
        <p:spPr>
          <a:xfrm>
            <a:off x="47328" y="6597352"/>
            <a:ext cx="5376597" cy="2411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7"/>
          <p:cNvSpPr txBox="1"/>
          <p:nvPr>
            <p:ph idx="12" type="sldNum"/>
          </p:nvPr>
        </p:nvSpPr>
        <p:spPr>
          <a:xfrm>
            <a:off x="11568608" y="6597352"/>
            <a:ext cx="576064" cy="2411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8"/>
          <p:cNvSpPr txBox="1"/>
          <p:nvPr>
            <p:ph type="title"/>
          </p:nvPr>
        </p:nvSpPr>
        <p:spPr>
          <a:xfrm>
            <a:off x="335360" y="152400"/>
            <a:ext cx="11493925" cy="972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1" name="Google Shape;11;p38"/>
          <p:cNvSpPr txBox="1"/>
          <p:nvPr>
            <p:ph idx="1" type="body"/>
          </p:nvPr>
        </p:nvSpPr>
        <p:spPr>
          <a:xfrm>
            <a:off x="345440" y="1268760"/>
            <a:ext cx="11480800" cy="504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306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08000"/>
              </a:buClr>
              <a:buSzPts val="1960"/>
              <a:buFont typeface="Noto Sans Symbols"/>
              <a:buChar char="■"/>
              <a:defRPr b="0" i="0" sz="2800" u="none" cap="none" strike="noStrike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766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60"/>
              <a:buFont typeface="Noto Sans Symbols"/>
              <a:buChar char="■"/>
              <a:defRPr b="0" i="0" sz="24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766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9CC"/>
              </a:buClr>
              <a:buSzPts val="156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11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3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3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3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3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3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38"/>
          <p:cNvSpPr txBox="1"/>
          <p:nvPr>
            <p:ph idx="11" type="ftr"/>
          </p:nvPr>
        </p:nvSpPr>
        <p:spPr>
          <a:xfrm>
            <a:off x="47328" y="6597352"/>
            <a:ext cx="5376597" cy="2411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38"/>
          <p:cNvSpPr txBox="1"/>
          <p:nvPr>
            <p:ph idx="12" type="sldNum"/>
          </p:nvPr>
        </p:nvSpPr>
        <p:spPr>
          <a:xfrm>
            <a:off x="11568608" y="6597352"/>
            <a:ext cx="576064" cy="2411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gif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ratsgo.github.io/nlpbook/" TargetMode="External"/><Relationship Id="rId4" Type="http://schemas.openxmlformats.org/officeDocument/2006/relationships/image" Target="../media/image32.png"/><Relationship Id="rId5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35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rajpurkar.github.io/SQuAD-explorer/" TargetMode="External"/><Relationship Id="rId4" Type="http://schemas.openxmlformats.org/officeDocument/2006/relationships/hyperlink" Target="http://www.statmt.org/wmt14/" TargetMode="External"/><Relationship Id="rId5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4f15e6e10d_0_0"/>
          <p:cNvSpPr txBox="1"/>
          <p:nvPr>
            <p:ph type="ctrTitle"/>
          </p:nvPr>
        </p:nvSpPr>
        <p:spPr>
          <a:xfrm>
            <a:off x="987825" y="702225"/>
            <a:ext cx="10162200" cy="26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</a:rPr>
              <a:t>Lab 3-1: Transformer</a:t>
            </a:r>
            <a:endParaRPr>
              <a:solidFill>
                <a:schemeClr val="accent3"/>
              </a:solidFill>
            </a:endParaRPr>
          </a:p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&lt;삼성 AI 전문가 교육과정&gt; 실습</a:t>
            </a:r>
            <a:br>
              <a:rPr lang="en-US" sz="2400"/>
            </a:br>
            <a:r>
              <a:rPr lang="en-US" sz="2400"/>
              <a:t>서울대학교 바이오지능 연구실 (장병탁 교수)</a:t>
            </a:r>
            <a:br>
              <a:rPr lang="en-US" sz="2400"/>
            </a:br>
            <a:r>
              <a:rPr lang="en-US" sz="2400"/>
              <a:t>김정현, 신수연</a:t>
            </a:r>
            <a:br>
              <a:rPr lang="en-US" sz="2400"/>
            </a:br>
            <a:r>
              <a:rPr lang="en-US" sz="2400"/>
              <a:t>2023.06.09</a:t>
            </a:r>
            <a:endParaRPr sz="3600"/>
          </a:p>
        </p:txBody>
      </p:sp>
      <p:sp>
        <p:nvSpPr>
          <p:cNvPr id="82" name="Google Shape;82;g24f15e6e10d_0_0"/>
          <p:cNvSpPr txBox="1"/>
          <p:nvPr>
            <p:ph idx="1" type="subTitle"/>
          </p:nvPr>
        </p:nvSpPr>
        <p:spPr>
          <a:xfrm>
            <a:off x="2895600" y="3645503"/>
            <a:ext cx="6400800" cy="27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SzPts val="1610"/>
              <a:buNone/>
            </a:pPr>
            <a:r>
              <a:rPr lang="en-US" sz="2300">
                <a:solidFill>
                  <a:schemeClr val="dk1"/>
                </a:solidFill>
              </a:rPr>
              <a:t>Biointelligence Laboratory</a:t>
            </a:r>
            <a:endParaRPr/>
          </a:p>
          <a:p>
            <a:pPr indent="0" lvl="0" marL="0" rtl="0" algn="ctr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SzPts val="1610"/>
              <a:buNone/>
            </a:pPr>
            <a:r>
              <a:rPr lang="en-US" sz="2300">
                <a:solidFill>
                  <a:schemeClr val="dk1"/>
                </a:solidFill>
              </a:rPr>
              <a:t>Dept. of Computer Science and Engineering</a:t>
            </a:r>
            <a:endParaRPr/>
          </a:p>
          <a:p>
            <a:pPr indent="0" lvl="0" marL="0" rtl="0" algn="ctr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SzPts val="1610"/>
              <a:buNone/>
            </a:pPr>
            <a:r>
              <a:rPr lang="en-US" sz="2300">
                <a:solidFill>
                  <a:schemeClr val="dk1"/>
                </a:solidFill>
              </a:rPr>
              <a:t>Seoul National University</a:t>
            </a:r>
            <a:endParaRPr/>
          </a:p>
        </p:txBody>
      </p:sp>
      <p:pic>
        <p:nvPicPr>
          <p:cNvPr id="83" name="Google Shape;83;g24f15e6e10d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8590" y="5185274"/>
            <a:ext cx="899603" cy="925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g24f15e6e10d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23838" y="5365632"/>
            <a:ext cx="940461" cy="785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2708501c43_5_27"/>
          <p:cNvSpPr txBox="1"/>
          <p:nvPr>
            <p:ph type="title"/>
          </p:nvPr>
        </p:nvSpPr>
        <p:spPr>
          <a:xfrm>
            <a:off x="1362760" y="120725"/>
            <a:ext cx="9466500" cy="9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Transformer in other domains</a:t>
            </a:r>
            <a:endParaRPr/>
          </a:p>
        </p:txBody>
      </p:sp>
      <p:sp>
        <p:nvSpPr>
          <p:cNvPr id="174" name="Google Shape;174;g22708501c43_5_27"/>
          <p:cNvSpPr txBox="1"/>
          <p:nvPr>
            <p:ph idx="1" type="body"/>
          </p:nvPr>
        </p:nvSpPr>
        <p:spPr>
          <a:xfrm>
            <a:off x="345440" y="1268760"/>
            <a:ext cx="5949900" cy="50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989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b="1" lang="en-US" sz="2000"/>
              <a:t>Vision</a:t>
            </a:r>
            <a:endParaRPr b="1" sz="2000"/>
          </a:p>
          <a:p>
            <a:pPr indent="-342265" lvl="1" marL="742950" rtl="0" algn="l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 sz="1800"/>
              <a:t>Image patches to vectors</a:t>
            </a:r>
            <a:endParaRPr sz="1800"/>
          </a:p>
          <a:p>
            <a:pPr indent="-342265" lvl="1" marL="742950" rtl="0" algn="l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 sz="1800"/>
              <a:t>Classification, object detection, Image captioning, Instance segmentation …</a:t>
            </a:r>
            <a:endParaRPr b="1" sz="2000"/>
          </a:p>
          <a:p>
            <a:pPr indent="-389890" lvl="0" marL="342900" rtl="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2000"/>
              <a:buChar char="▪"/>
            </a:pPr>
            <a:r>
              <a:rPr b="1" lang="en-US" sz="2000"/>
              <a:t>Multi-modal (Vision &amp; Language)</a:t>
            </a:r>
            <a:endParaRPr b="1" sz="2000"/>
          </a:p>
          <a:p>
            <a:pPr indent="-342265" lvl="1" marL="742950" rtl="0" algn="l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 sz="1800"/>
              <a:t>Attention map (Attention score)</a:t>
            </a:r>
            <a:endParaRPr sz="1800"/>
          </a:p>
          <a:p>
            <a:pPr indent="-342265" lvl="1" marL="742950" rtl="0" algn="l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 sz="1800"/>
              <a:t>Visual grounding, VQA, …</a:t>
            </a:r>
            <a:endParaRPr sz="1800"/>
          </a:p>
        </p:txBody>
      </p:sp>
      <p:sp>
        <p:nvSpPr>
          <p:cNvPr id="175" name="Google Shape;175;g22708501c43_5_27"/>
          <p:cNvSpPr txBox="1"/>
          <p:nvPr>
            <p:ph idx="12" type="sldNum"/>
          </p:nvPr>
        </p:nvSpPr>
        <p:spPr>
          <a:xfrm>
            <a:off x="15424811" y="6597352"/>
            <a:ext cx="7680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6" name="Google Shape;176;g22708501c43_5_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3600" y="1093035"/>
            <a:ext cx="3715348" cy="28216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DF] ViLT: Vision-and-Language Transformer Without Convolution or Region  Supervision | Semantic Scholar" id="177" name="Google Shape;177;g22708501c43_5_27"/>
          <p:cNvPicPr preferRelativeResize="0"/>
          <p:nvPr/>
        </p:nvPicPr>
        <p:blipFill rotWithShape="1">
          <a:blip r:embed="rId4">
            <a:alphaModFix/>
          </a:blip>
          <a:srcRect b="0" l="0" r="0" t="3642"/>
          <a:stretch/>
        </p:blipFill>
        <p:spPr>
          <a:xfrm>
            <a:off x="512839" y="4075684"/>
            <a:ext cx="9055331" cy="23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22708501c43_5_27"/>
          <p:cNvPicPr preferRelativeResize="0"/>
          <p:nvPr/>
        </p:nvPicPr>
        <p:blipFill rotWithShape="1">
          <a:blip r:embed="rId5">
            <a:alphaModFix/>
          </a:blip>
          <a:srcRect b="6244" l="0" r="50968" t="0"/>
          <a:stretch/>
        </p:blipFill>
        <p:spPr>
          <a:xfrm>
            <a:off x="7541109" y="4075684"/>
            <a:ext cx="4124243" cy="1782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type="title"/>
          </p:nvPr>
        </p:nvSpPr>
        <p:spPr>
          <a:xfrm>
            <a:off x="335360" y="152400"/>
            <a:ext cx="11493925" cy="972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Transformer – Attention</a:t>
            </a:r>
            <a:endParaRPr/>
          </a:p>
        </p:txBody>
      </p:sp>
      <p:sp>
        <p:nvSpPr>
          <p:cNvPr id="184" name="Google Shape;184;p20"/>
          <p:cNvSpPr txBox="1"/>
          <p:nvPr>
            <p:ph idx="1" type="body"/>
          </p:nvPr>
        </p:nvSpPr>
        <p:spPr>
          <a:xfrm>
            <a:off x="345440" y="1268760"/>
            <a:ext cx="5558539" cy="504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b="1" lang="en-US" sz="2000"/>
              <a:t>Attention is All You Need</a:t>
            </a:r>
            <a:endParaRPr/>
          </a:p>
          <a:p>
            <a:pPr indent="-2730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990"/>
              <a:buChar char="■"/>
            </a:pPr>
            <a:r>
              <a:rPr lang="en-US" sz="1800"/>
              <a:t>추출된 단어 정보 간의 attention만으로 문장 정보를 생성</a:t>
            </a:r>
            <a:endParaRPr sz="18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990"/>
              <a:buChar char="■"/>
            </a:pPr>
            <a:r>
              <a:rPr lang="en-US" sz="1800"/>
              <a:t>생성된 문장 정보로 다른 언어의 문장 정보와 attention하여 단어 예측(번역)</a:t>
            </a:r>
            <a:endParaRPr sz="1800"/>
          </a:p>
        </p:txBody>
      </p:sp>
      <p:pic>
        <p:nvPicPr>
          <p:cNvPr id="185" name="Google Shape;185;p20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3602" y="1268760"/>
            <a:ext cx="4178341" cy="47958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p20"/>
          <p:cNvGrpSpPr/>
          <p:nvPr/>
        </p:nvGrpSpPr>
        <p:grpSpPr>
          <a:xfrm>
            <a:off x="936013" y="3666688"/>
            <a:ext cx="4967966" cy="1430844"/>
            <a:chOff x="661987" y="4397732"/>
            <a:chExt cx="5910638" cy="1931621"/>
          </a:xfrm>
        </p:grpSpPr>
        <p:pic>
          <p:nvPicPr>
            <p:cNvPr id="187" name="Google Shape;187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1987" y="4397732"/>
              <a:ext cx="5534025" cy="1028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" name="Google Shape;188;p20"/>
            <p:cNvSpPr/>
            <p:nvPr/>
          </p:nvSpPr>
          <p:spPr>
            <a:xfrm>
              <a:off x="5047989" y="4937134"/>
              <a:ext cx="663879" cy="41148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0"/>
            <p:cNvSpPr txBox="1"/>
            <p:nvPr/>
          </p:nvSpPr>
          <p:spPr>
            <a:xfrm>
              <a:off x="4949004" y="5372448"/>
              <a:ext cx="1623621" cy="4985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Normalize</a:t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0"/>
            <p:cNvSpPr txBox="1"/>
            <p:nvPr/>
          </p:nvSpPr>
          <p:spPr>
            <a:xfrm>
              <a:off x="2066795" y="5082924"/>
              <a:ext cx="1606251" cy="12464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Q: Query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K: Key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V: Value</a:t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1" name="Google Shape;191;p20"/>
            <p:cNvCxnSpPr/>
            <p:nvPr/>
          </p:nvCxnSpPr>
          <p:spPr>
            <a:xfrm>
              <a:off x="2066795" y="5095449"/>
              <a:ext cx="1135632" cy="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/>
          <p:nvPr>
            <p:ph type="title"/>
          </p:nvPr>
        </p:nvSpPr>
        <p:spPr>
          <a:xfrm>
            <a:off x="335360" y="152400"/>
            <a:ext cx="11493925" cy="972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Transformer – Attention (Cont.)</a:t>
            </a:r>
            <a:endParaRPr/>
          </a:p>
        </p:txBody>
      </p:sp>
      <p:sp>
        <p:nvSpPr>
          <p:cNvPr id="197" name="Google Shape;197;p21"/>
          <p:cNvSpPr txBox="1"/>
          <p:nvPr>
            <p:ph idx="1" type="body"/>
          </p:nvPr>
        </p:nvSpPr>
        <p:spPr>
          <a:xfrm>
            <a:off x="345440" y="1268760"/>
            <a:ext cx="6388992" cy="504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b="1" lang="en-US" sz="2000"/>
              <a:t>Multi-Head Attention</a:t>
            </a:r>
            <a:endParaRPr/>
          </a:p>
          <a:p>
            <a:pPr indent="-280035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8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990"/>
              <a:buChar char="■"/>
            </a:pPr>
            <a:r>
              <a:rPr lang="en-US" sz="1800"/>
              <a:t>H개의 서로 다른 기준으로 생성된 K,Q,V를 활용하여 각각 attention =&gt; concatenation</a:t>
            </a:r>
            <a:endParaRPr sz="18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990"/>
              <a:buChar char="■"/>
            </a:pPr>
            <a:r>
              <a:rPr lang="en-US" sz="1800"/>
              <a:t>다양한 기준으로 attention을 하는 효과</a:t>
            </a:r>
            <a:endParaRPr sz="1800"/>
          </a:p>
        </p:txBody>
      </p:sp>
      <p:pic>
        <p:nvPicPr>
          <p:cNvPr id="198" name="Google Shape;198;p21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6696" y="1613371"/>
            <a:ext cx="3335289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1880" y="3429000"/>
            <a:ext cx="6168684" cy="84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/>
          <p:nvPr>
            <p:ph type="title"/>
          </p:nvPr>
        </p:nvSpPr>
        <p:spPr>
          <a:xfrm>
            <a:off x="335360" y="152400"/>
            <a:ext cx="11493925" cy="972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Transformer – Attention (Cont.)</a:t>
            </a:r>
            <a:endParaRPr/>
          </a:p>
        </p:txBody>
      </p:sp>
      <p:sp>
        <p:nvSpPr>
          <p:cNvPr id="205" name="Google Shape;205;p22"/>
          <p:cNvSpPr txBox="1"/>
          <p:nvPr>
            <p:ph idx="1" type="body"/>
          </p:nvPr>
        </p:nvSpPr>
        <p:spPr>
          <a:xfrm>
            <a:off x="345440" y="1268760"/>
            <a:ext cx="5558539" cy="504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b="1" lang="en-US" sz="2000"/>
              <a:t>Attention Module</a:t>
            </a:r>
            <a:endParaRPr/>
          </a:p>
          <a:p>
            <a:pPr indent="-2730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990"/>
              <a:buChar char="■"/>
            </a:pPr>
            <a:r>
              <a:rPr lang="en-US" sz="1800"/>
              <a:t>Feed Forward Network</a:t>
            </a:r>
            <a:endParaRPr sz="1800"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90"/>
              <a:buChar char="■"/>
            </a:pPr>
            <a:r>
              <a:rPr lang="en-US" sz="1800"/>
              <a:t>2층의 FC layer로 구성</a:t>
            </a:r>
            <a:endParaRPr sz="1800"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90"/>
              <a:buChar char="■"/>
            </a:pPr>
            <a:r>
              <a:rPr lang="en-US" sz="1800"/>
              <a:t>ReLU activation</a:t>
            </a:r>
            <a:endParaRPr sz="1800"/>
          </a:p>
          <a:p>
            <a:pPr indent="-18669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8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990"/>
              <a:buChar char="■"/>
            </a:pPr>
            <a:r>
              <a:rPr lang="en-US" sz="1800"/>
              <a:t>Add &amp; Norm</a:t>
            </a:r>
            <a:endParaRPr sz="1800"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90"/>
              <a:buChar char="■"/>
            </a:pPr>
            <a:r>
              <a:rPr lang="en-US" sz="1800"/>
              <a:t>Add : Attention 결과 및 FFN의 결과는 그 이전의 값과 동일한 차원</a:t>
            </a:r>
            <a:endParaRPr sz="1800"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90"/>
              <a:buChar char="■"/>
            </a:pPr>
            <a:r>
              <a:rPr lang="en-US" sz="1800"/>
              <a:t>Norm : Batch Normalization</a:t>
            </a:r>
            <a:endParaRPr sz="1800"/>
          </a:p>
        </p:txBody>
      </p:sp>
      <p:pic>
        <p:nvPicPr>
          <p:cNvPr id="206" name="Google Shape;206;p22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9500" y="2067719"/>
            <a:ext cx="2667000" cy="38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/>
          <p:nvPr>
            <p:ph idx="1" type="body"/>
          </p:nvPr>
        </p:nvSpPr>
        <p:spPr>
          <a:xfrm>
            <a:off x="838200" y="1825625"/>
            <a:ext cx="514247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b="1" lang="en-US" sz="2000"/>
              <a:t>Self-attention</a:t>
            </a:r>
            <a:endParaRPr/>
          </a:p>
          <a:p>
            <a:pPr indent="-2730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990"/>
              <a:buChar char="■"/>
            </a:pPr>
            <a:r>
              <a:rPr lang="en-US" sz="1800"/>
              <a:t>번역하고자 하는 문장의 단어들에 대하여 “단어 간의” attention을 계산함</a:t>
            </a:r>
            <a:endParaRPr sz="18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990"/>
              <a:buChar char="■"/>
            </a:pPr>
            <a:r>
              <a:rPr lang="en-US" sz="1800"/>
              <a:t>이를 N번 반복하여 복잡한 연관 정보 또한 표현하도록 함</a:t>
            </a:r>
            <a:endParaRPr sz="1800"/>
          </a:p>
        </p:txBody>
      </p:sp>
      <p:pic>
        <p:nvPicPr>
          <p:cNvPr id="212" name="Google Shape;212;p23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8033" y="1258768"/>
            <a:ext cx="3140431" cy="505221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3"/>
          <p:cNvSpPr txBox="1"/>
          <p:nvPr>
            <p:ph type="title"/>
          </p:nvPr>
        </p:nvSpPr>
        <p:spPr>
          <a:xfrm>
            <a:off x="335360" y="152400"/>
            <a:ext cx="11493925" cy="972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Transformer – Attention (Cont.)</a:t>
            </a:r>
            <a:endParaRPr/>
          </a:p>
        </p:txBody>
      </p:sp>
      <p:pic>
        <p:nvPicPr>
          <p:cNvPr id="214" name="Google Shape;21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9503" y="4155581"/>
            <a:ext cx="5508811" cy="1255263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0"/>
              </a:srgbClr>
            </a:outerShdw>
          </a:effectLst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b="1" lang="en-US" sz="2000"/>
              <a:t>Masked Multi-Head Attention</a:t>
            </a:r>
            <a:endParaRPr/>
          </a:p>
          <a:p>
            <a:pPr indent="-2730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990"/>
              <a:buChar char="■"/>
            </a:pPr>
            <a:r>
              <a:rPr lang="en-US" sz="1800"/>
              <a:t>번역은 한 번에 한 단어 씩 진행</a:t>
            </a:r>
            <a:endParaRPr sz="18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990"/>
              <a:buChar char="■"/>
            </a:pPr>
            <a:r>
              <a:rPr lang="en-US" sz="1800"/>
              <a:t>동일한 모델을 계속 계산해야 하므로      </a:t>
            </a:r>
            <a:r>
              <a:rPr lang="en-US" sz="1800">
                <a:solidFill>
                  <a:srgbClr val="FF0000"/>
                </a:solidFill>
              </a:rPr>
              <a:t>아직 보지 않은 단어 부분은 무시</a:t>
            </a:r>
            <a:endParaRPr sz="1800">
              <a:solidFill>
                <a:srgbClr val="FF0000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990"/>
              <a:buChar char="■"/>
            </a:pPr>
            <a:r>
              <a:rPr lang="en-US" sz="1800">
                <a:solidFill>
                  <a:srgbClr val="FF0000"/>
                </a:solidFill>
              </a:rPr>
              <a:t>0으로 채움</a:t>
            </a:r>
            <a:endParaRPr sz="1800"/>
          </a:p>
          <a:p>
            <a:pPr indent="-21844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100"/>
              <a:buChar char="■"/>
            </a:pPr>
            <a:r>
              <a:rPr b="1" lang="en-US" sz="2000"/>
              <a:t>파란 네모 부분을 문장 길이만큼 반복</a:t>
            </a:r>
            <a:endParaRPr b="1" sz="2000"/>
          </a:p>
          <a:p>
            <a:pPr indent="-27305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990"/>
              <a:buChar char="■"/>
            </a:pPr>
            <a:r>
              <a:rPr lang="en-US" sz="1800"/>
              <a:t>한번 반복에 단어 하나 번역</a:t>
            </a:r>
            <a:endParaRPr sz="1800"/>
          </a:p>
        </p:txBody>
      </p:sp>
      <p:pic>
        <p:nvPicPr>
          <p:cNvPr id="220" name="Google Shape;220;p24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20486" y="1215874"/>
            <a:ext cx="3885028" cy="557084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4"/>
          <p:cNvSpPr/>
          <p:nvPr/>
        </p:nvSpPr>
        <p:spPr>
          <a:xfrm>
            <a:off x="8805797" y="1215874"/>
            <a:ext cx="1899717" cy="5570840"/>
          </a:xfrm>
          <a:prstGeom prst="rect">
            <a:avLst/>
          </a:prstGeom>
          <a:noFill/>
          <a:ln cap="flat" cmpd="sng" w="2857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4"/>
          <p:cNvSpPr txBox="1"/>
          <p:nvPr>
            <p:ph type="title"/>
          </p:nvPr>
        </p:nvSpPr>
        <p:spPr>
          <a:xfrm>
            <a:off x="335360" y="152400"/>
            <a:ext cx="11493925" cy="972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Transformer – Model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>
            <p:ph type="title"/>
          </p:nvPr>
        </p:nvSpPr>
        <p:spPr>
          <a:xfrm>
            <a:off x="335360" y="152400"/>
            <a:ext cx="11493925" cy="972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Transformer – Visualization</a:t>
            </a:r>
            <a:endParaRPr/>
          </a:p>
        </p:txBody>
      </p:sp>
      <p:pic>
        <p:nvPicPr>
          <p:cNvPr descr="https://3.bp.blogspot.com/-aZ3zvPiCoXM/WaiKQO7KRnI/AAAAAAAAB_8/7a1CYjp40nUg4lKpW7covGZJQAySxlg8QCLcBGAs/s640/transform20fps.gif" id="228" name="Google Shape;228;p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825625"/>
            <a:ext cx="4920240" cy="435133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1.bp.blogspot.com/-AVGK0ApREtk/WaiAuzddKVI/AAAAAAAAB_A/WPV5ropBU-cxrcMpqJBFHg73K9NX4vywwCLcBGAs/s1600/image2.png" id="229" name="Google Shape;229;p25"/>
          <p:cNvPicPr preferRelativeResize="0"/>
          <p:nvPr/>
        </p:nvPicPr>
        <p:blipFill rotWithShape="1">
          <a:blip r:embed="rId4">
            <a:alphaModFix/>
          </a:blip>
          <a:srcRect b="0" l="0" r="55102" t="0"/>
          <a:stretch/>
        </p:blipFill>
        <p:spPr>
          <a:xfrm>
            <a:off x="6655296" y="1564759"/>
            <a:ext cx="2679485" cy="24656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1.bp.blogspot.com/-AVGK0ApREtk/WaiAuzddKVI/AAAAAAAAB_A/WPV5ropBU-cxrcMpqJBFHg73K9NX4vywwCLcBGAs/s1600/image2.png" id="230" name="Google Shape;230;p25"/>
          <p:cNvPicPr preferRelativeResize="0"/>
          <p:nvPr/>
        </p:nvPicPr>
        <p:blipFill rotWithShape="1">
          <a:blip r:embed="rId4">
            <a:alphaModFix/>
          </a:blip>
          <a:srcRect b="0" l="54889" r="0" t="0"/>
          <a:stretch/>
        </p:blipFill>
        <p:spPr>
          <a:xfrm>
            <a:off x="6784284" y="4027229"/>
            <a:ext cx="2692202" cy="246564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5"/>
          <p:cNvSpPr txBox="1"/>
          <p:nvPr/>
        </p:nvSpPr>
        <p:spPr>
          <a:xfrm>
            <a:off x="9970718" y="4716322"/>
            <a:ext cx="112428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b="0" baseline="3000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layer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(wrong)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9970718" y="2566590"/>
            <a:ext cx="114441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r>
              <a:rPr b="0" baseline="3000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layer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(correct)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/>
          <p:nvPr>
            <p:ph type="title"/>
          </p:nvPr>
        </p:nvSpPr>
        <p:spPr>
          <a:xfrm>
            <a:off x="335360" y="152400"/>
            <a:ext cx="11493925" cy="972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Recent Language Models</a:t>
            </a:r>
            <a:endParaRPr/>
          </a:p>
        </p:txBody>
      </p:sp>
      <p:sp>
        <p:nvSpPr>
          <p:cNvPr id="238" name="Google Shape;238;p26"/>
          <p:cNvSpPr txBox="1"/>
          <p:nvPr>
            <p:ph idx="1" type="body"/>
          </p:nvPr>
        </p:nvSpPr>
        <p:spPr>
          <a:xfrm>
            <a:off x="345440" y="1268760"/>
            <a:ext cx="11480800" cy="5328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b="1" lang="en-US" sz="2000"/>
              <a:t>BERT(Bidirectional Encoder Representations from Transformers)</a:t>
            </a:r>
            <a:endParaRPr/>
          </a:p>
          <a:p>
            <a:pPr indent="-2730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990"/>
              <a:buChar char="■"/>
            </a:pPr>
            <a:r>
              <a:rPr lang="en-US" sz="1800"/>
              <a:t>Masked Language Model</a:t>
            </a:r>
            <a:endParaRPr sz="18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990"/>
              <a:buChar char="■"/>
            </a:pPr>
            <a:r>
              <a:rPr lang="en-US" sz="1800"/>
              <a:t>문장 중간에 빈칸을 만들고 해당 빈칸에 어떤 단어가 적절할지 맞춤</a:t>
            </a:r>
            <a:endParaRPr sz="18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990"/>
              <a:buChar char="■"/>
            </a:pPr>
            <a:r>
              <a:rPr lang="en-US" sz="1800"/>
              <a:t>빈칸 앞뒤 문맥을 모두 살필 수 있음</a:t>
            </a:r>
            <a:endParaRPr sz="1800"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90"/>
              <a:buChar char="■"/>
            </a:pPr>
            <a:r>
              <a:rPr lang="en-US" sz="1800"/>
              <a:t>양방향(bidirectional)적</a:t>
            </a:r>
            <a:endParaRPr sz="1800"/>
          </a:p>
          <a:p>
            <a:pPr indent="-23622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/>
          </a:p>
          <a:p>
            <a:pPr indent="-23622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100"/>
              <a:buChar char="■"/>
            </a:pPr>
            <a:r>
              <a:rPr b="1" lang="en-US" sz="2000"/>
              <a:t>GPT(Generative Pre-trained Transformer)</a:t>
            </a:r>
            <a:endParaRPr/>
          </a:p>
          <a:p>
            <a:pPr indent="-27305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990"/>
              <a:buChar char="■"/>
            </a:pPr>
            <a:r>
              <a:rPr b="0" i="0" lang="en-US" sz="1800">
                <a:solidFill>
                  <a:srgbClr val="5C5962"/>
                </a:solidFill>
              </a:rPr>
              <a:t>전 단어들이 주어졌을 때 다음 단어가 무엇인지 맞춤</a:t>
            </a:r>
            <a:endParaRPr b="0" i="0" sz="1800">
              <a:solidFill>
                <a:srgbClr val="5C5962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990"/>
              <a:buChar char="■"/>
            </a:pPr>
            <a:r>
              <a:rPr b="0" i="0" lang="en-US" sz="1800">
                <a:solidFill>
                  <a:srgbClr val="5C5962"/>
                </a:solidFill>
              </a:rPr>
              <a:t>문장 시작부터 순차적으로 계산</a:t>
            </a:r>
            <a:endParaRPr b="0" i="0" sz="1800">
              <a:solidFill>
                <a:srgbClr val="5C5962"/>
              </a:solidFill>
            </a:endParaRPr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90"/>
              <a:buChar char="■"/>
            </a:pPr>
            <a:r>
              <a:rPr b="0" i="0" lang="en-US" sz="1800"/>
              <a:t>일방향(unidirectional)적</a:t>
            </a:r>
            <a:endParaRPr b="0" i="0" sz="1800"/>
          </a:p>
          <a:p>
            <a:pPr indent="-23622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 sz="2400"/>
          </a:p>
        </p:txBody>
      </p:sp>
      <p:sp>
        <p:nvSpPr>
          <p:cNvPr id="239" name="Google Shape;239;p26"/>
          <p:cNvSpPr txBox="1"/>
          <p:nvPr>
            <p:ph idx="12" type="sldNum"/>
          </p:nvPr>
        </p:nvSpPr>
        <p:spPr>
          <a:xfrm>
            <a:off x="11568608" y="6597352"/>
            <a:ext cx="576064" cy="2411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0" name="Google Shape;24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4331" y="3933056"/>
            <a:ext cx="4011381" cy="2214282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0"/>
              </a:srgbClr>
            </a:outerShdw>
          </a:effectLst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/>
          <p:nvPr>
            <p:ph type="title"/>
          </p:nvPr>
        </p:nvSpPr>
        <p:spPr>
          <a:xfrm>
            <a:off x="335360" y="152400"/>
            <a:ext cx="11493925" cy="972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BERT</a:t>
            </a:r>
            <a:endParaRPr/>
          </a:p>
        </p:txBody>
      </p:sp>
      <p:pic>
        <p:nvPicPr>
          <p:cNvPr id="246" name="Google Shape;24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7529" y="2204220"/>
            <a:ext cx="7619719" cy="3054352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7"/>
          <p:cNvSpPr txBox="1"/>
          <p:nvPr/>
        </p:nvSpPr>
        <p:spPr>
          <a:xfrm>
            <a:off x="2810" y="0"/>
            <a:ext cx="113509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[BERT: Pre-training of Deep Bidirectional Transformers for Language Understanding, 2017]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360" y="1196462"/>
            <a:ext cx="3854038" cy="5069868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7"/>
          <p:cNvSpPr txBox="1"/>
          <p:nvPr/>
        </p:nvSpPr>
        <p:spPr>
          <a:xfrm>
            <a:off x="4584958" y="1479838"/>
            <a:ext cx="218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✓  only Encoder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/>
          <p:nvPr>
            <p:ph type="title"/>
          </p:nvPr>
        </p:nvSpPr>
        <p:spPr>
          <a:xfrm>
            <a:off x="335360" y="152400"/>
            <a:ext cx="11493925" cy="972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BERT – Training</a:t>
            </a:r>
            <a:endParaRPr/>
          </a:p>
        </p:txBody>
      </p:sp>
      <p:sp>
        <p:nvSpPr>
          <p:cNvPr id="255" name="Google Shape;255;p29"/>
          <p:cNvSpPr txBox="1"/>
          <p:nvPr>
            <p:ph idx="1" type="body"/>
          </p:nvPr>
        </p:nvSpPr>
        <p:spPr>
          <a:xfrm>
            <a:off x="345440" y="1268759"/>
            <a:ext cx="5558539" cy="5265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b="1" lang="en-US" sz="2000"/>
              <a:t>Training with masked words</a:t>
            </a:r>
            <a:endParaRPr/>
          </a:p>
          <a:p>
            <a:pPr indent="-280035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18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990"/>
              <a:buChar char="■"/>
            </a:pPr>
            <a:r>
              <a:rPr lang="en-US" sz="1800"/>
              <a:t>Masked Language Model</a:t>
            </a:r>
            <a:endParaRPr sz="1800"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90"/>
              <a:buChar char="■"/>
            </a:pPr>
            <a:r>
              <a:rPr lang="en-US" sz="1800"/>
              <a:t>80% : fill with [MASK]</a:t>
            </a:r>
            <a:endParaRPr sz="1800"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90"/>
              <a:buChar char="■"/>
            </a:pPr>
            <a:r>
              <a:rPr lang="en-US" sz="1800"/>
              <a:t>10% : replace to random word</a:t>
            </a:r>
            <a:endParaRPr sz="1800"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90"/>
              <a:buChar char="■"/>
            </a:pPr>
            <a:r>
              <a:rPr lang="en-US" sz="1800"/>
              <a:t>10% : no modify</a:t>
            </a:r>
            <a:endParaRPr sz="1800"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90"/>
              <a:buChar char="■"/>
            </a:pPr>
            <a:r>
              <a:rPr lang="en-US" sz="1800"/>
              <a:t>MASK에 들어갈 단어 예측</a:t>
            </a:r>
            <a:endParaRPr sz="18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990"/>
              <a:buChar char="■"/>
            </a:pPr>
            <a:r>
              <a:rPr lang="en-US" sz="1800"/>
              <a:t>예시</a:t>
            </a:r>
            <a:endParaRPr sz="1800"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90"/>
              <a:buChar char="■"/>
            </a:pPr>
            <a:r>
              <a:rPr lang="en-US" sz="1800"/>
              <a:t>My dog is hairy</a:t>
            </a:r>
            <a:endParaRPr sz="1800"/>
          </a:p>
          <a:p>
            <a:pPr indent="-228600" lvl="3" marL="1600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</a:pPr>
            <a:r>
              <a:rPr lang="en-US"/>
              <a:t>My dog is [MASK] (80%)</a:t>
            </a:r>
            <a:endParaRPr/>
          </a:p>
          <a:p>
            <a:pPr indent="-228600" lvl="3" marL="1600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</a:pPr>
            <a:r>
              <a:rPr lang="en-US"/>
              <a:t>My dog is apple (10%)</a:t>
            </a:r>
            <a:endParaRPr/>
          </a:p>
          <a:p>
            <a:pPr indent="-228600" lvl="3" marL="1600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</a:pPr>
            <a:r>
              <a:rPr lang="en-US"/>
              <a:t>My dog is hairy (10%)</a:t>
            </a:r>
            <a:endParaRPr/>
          </a:p>
          <a:p>
            <a:pPr indent="-142875" lvl="3" marL="1600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100"/>
              <a:buChar char="■"/>
            </a:pPr>
            <a:r>
              <a:rPr b="1" lang="en-US" sz="2000"/>
              <a:t>Sentence A, B의 연관성 추측</a:t>
            </a:r>
            <a:endParaRPr b="1" sz="2000"/>
          </a:p>
        </p:txBody>
      </p:sp>
      <p:pic>
        <p:nvPicPr>
          <p:cNvPr id="256" name="Google Shape;256;p29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55949" t="0"/>
          <a:stretch/>
        </p:blipFill>
        <p:spPr>
          <a:xfrm>
            <a:off x="5449330" y="1268758"/>
            <a:ext cx="5704555" cy="5107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>
            <p:ph type="title"/>
          </p:nvPr>
        </p:nvSpPr>
        <p:spPr>
          <a:xfrm>
            <a:off x="335360" y="152400"/>
            <a:ext cx="11493925" cy="972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0" name="Google Shape;90;p2"/>
          <p:cNvSpPr txBox="1"/>
          <p:nvPr>
            <p:ph idx="1" type="body"/>
          </p:nvPr>
        </p:nvSpPr>
        <p:spPr>
          <a:xfrm>
            <a:off x="345440" y="1268760"/>
            <a:ext cx="11480800" cy="504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t/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60"/>
              <a:buChar char="■"/>
            </a:pPr>
            <a:r>
              <a:rPr lang="en-US"/>
              <a:t>Seq2Seq</a:t>
            </a:r>
            <a:endParaRPr/>
          </a:p>
          <a:p>
            <a:pPr indent="-18669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60"/>
              <a:buChar char="■"/>
            </a:pPr>
            <a:r>
              <a:rPr lang="en-US"/>
              <a:t>Transformer</a:t>
            </a:r>
            <a:endParaRPr/>
          </a:p>
          <a:p>
            <a:pPr indent="-18669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60"/>
              <a:buChar char="■"/>
            </a:pPr>
            <a:r>
              <a:rPr lang="en-US"/>
              <a:t>BERT</a:t>
            </a:r>
            <a:endParaRPr/>
          </a:p>
          <a:p>
            <a:pPr indent="-18669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60"/>
              <a:buChar char="■"/>
            </a:pPr>
            <a:r>
              <a:rPr lang="en-US"/>
              <a:t>GPT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960"/>
              <a:buNone/>
            </a:pPr>
            <a:r>
              <a:t/>
            </a:r>
            <a:endParaRPr/>
          </a:p>
        </p:txBody>
      </p:sp>
      <p:sp>
        <p:nvSpPr>
          <p:cNvPr id="91" name="Google Shape;91;p2"/>
          <p:cNvSpPr txBox="1"/>
          <p:nvPr>
            <p:ph idx="12" type="sldNum"/>
          </p:nvPr>
        </p:nvSpPr>
        <p:spPr>
          <a:xfrm>
            <a:off x="11568608" y="6597352"/>
            <a:ext cx="576064" cy="2411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4"/>
          <p:cNvSpPr txBox="1"/>
          <p:nvPr>
            <p:ph type="title"/>
          </p:nvPr>
        </p:nvSpPr>
        <p:spPr>
          <a:xfrm>
            <a:off x="335360" y="152400"/>
            <a:ext cx="11493925" cy="972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Fine tuning with BERT</a:t>
            </a:r>
            <a:endParaRPr/>
          </a:p>
        </p:txBody>
      </p:sp>
      <p:sp>
        <p:nvSpPr>
          <p:cNvPr id="262" name="Google Shape;262;p34"/>
          <p:cNvSpPr txBox="1"/>
          <p:nvPr>
            <p:ph idx="1" type="body"/>
          </p:nvPr>
        </p:nvSpPr>
        <p:spPr>
          <a:xfrm>
            <a:off x="345440" y="5168266"/>
            <a:ext cx="11480800" cy="1141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b="1" lang="en-US" sz="2000"/>
              <a:t>여러가지 task 해결 가능</a:t>
            </a:r>
            <a:endParaRPr b="1" sz="20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990"/>
              <a:buChar char="■"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https://ratsgo.github.io/nlpbook/</a:t>
            </a:r>
            <a:r>
              <a:rPr lang="en-US" sz="1800"/>
              <a:t> </a:t>
            </a:r>
            <a:endParaRPr sz="1800"/>
          </a:p>
        </p:txBody>
      </p:sp>
      <p:sp>
        <p:nvSpPr>
          <p:cNvPr id="263" name="Google Shape;263;p34"/>
          <p:cNvSpPr txBox="1"/>
          <p:nvPr>
            <p:ph idx="12" type="sldNum"/>
          </p:nvPr>
        </p:nvSpPr>
        <p:spPr>
          <a:xfrm>
            <a:off x="11568608" y="6597352"/>
            <a:ext cx="576064" cy="2411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4" name="Google Shape;26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0283" y="1493089"/>
            <a:ext cx="5095734" cy="3306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03576" y="1493089"/>
            <a:ext cx="5095734" cy="3308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"/>
          <p:cNvSpPr txBox="1"/>
          <p:nvPr>
            <p:ph type="title"/>
          </p:nvPr>
        </p:nvSpPr>
        <p:spPr>
          <a:xfrm>
            <a:off x="335360" y="152400"/>
            <a:ext cx="11493925" cy="972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GPT</a:t>
            </a:r>
            <a:endParaRPr/>
          </a:p>
        </p:txBody>
      </p:sp>
      <p:sp>
        <p:nvSpPr>
          <p:cNvPr id="271" name="Google Shape;271;p31"/>
          <p:cNvSpPr txBox="1"/>
          <p:nvPr>
            <p:ph idx="12" type="sldNum"/>
          </p:nvPr>
        </p:nvSpPr>
        <p:spPr>
          <a:xfrm>
            <a:off x="11568608" y="6597352"/>
            <a:ext cx="576064" cy="2411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2" name="Google Shape;27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2002" y="889686"/>
            <a:ext cx="4060504" cy="5321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26777" y="1711209"/>
            <a:ext cx="6942729" cy="390076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1"/>
          <p:cNvSpPr txBox="1"/>
          <p:nvPr/>
        </p:nvSpPr>
        <p:spPr>
          <a:xfrm>
            <a:off x="7007158" y="1124738"/>
            <a:ext cx="218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✓  only Decoder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4d7b226b8a_1_0"/>
          <p:cNvSpPr txBox="1"/>
          <p:nvPr>
            <p:ph type="title"/>
          </p:nvPr>
        </p:nvSpPr>
        <p:spPr>
          <a:xfrm>
            <a:off x="335360" y="152400"/>
            <a:ext cx="11493900" cy="9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GPT</a:t>
            </a:r>
            <a:endParaRPr/>
          </a:p>
        </p:txBody>
      </p:sp>
      <p:sp>
        <p:nvSpPr>
          <p:cNvPr id="280" name="Google Shape;280;g24d7b226b8a_1_0"/>
          <p:cNvSpPr txBox="1"/>
          <p:nvPr>
            <p:ph idx="12" type="sldNum"/>
          </p:nvPr>
        </p:nvSpPr>
        <p:spPr>
          <a:xfrm>
            <a:off x="11568608" y="6597352"/>
            <a:ext cx="5760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1" name="Google Shape;281;g24d7b226b8a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338" y="1124700"/>
            <a:ext cx="7265678" cy="5428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24d7b226b8a_1_0"/>
          <p:cNvSpPr txBox="1"/>
          <p:nvPr/>
        </p:nvSpPr>
        <p:spPr>
          <a:xfrm>
            <a:off x="7639050" y="1552575"/>
            <a:ext cx="4067100" cy="4262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Noto Sans Symbols"/>
              <a:buChar char="■"/>
            </a:pPr>
            <a:r>
              <a:rPr b="1" i="0" lang="en-US" sz="2000" u="none" cap="none" strike="noStrike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ChatGPT</a:t>
            </a:r>
            <a:endParaRPr b="1" i="0" sz="2000" u="none" cap="none" strike="noStrike">
              <a:solidFill>
                <a:srgbClr val="00808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Noto Sans Symbols"/>
              <a:buNone/>
            </a:pPr>
            <a:r>
              <a:t/>
            </a:r>
            <a:endParaRPr b="1" i="0" sz="2000" u="none" cap="none" strike="noStrike">
              <a:solidFill>
                <a:srgbClr val="00808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RLHF(</a:t>
            </a:r>
            <a:r>
              <a:rPr b="1" i="0" lang="en-US" sz="20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0" i="0" lang="en-US" sz="20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einforcement </a:t>
            </a:r>
            <a:r>
              <a:rPr b="1" i="0" lang="en-US" sz="20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b="0" i="0" lang="en-US" sz="20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earning from </a:t>
            </a:r>
            <a:r>
              <a:rPr b="1" i="0" lang="en-US" sz="20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0" i="0" lang="en-US" sz="20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uman </a:t>
            </a:r>
            <a:r>
              <a:rPr b="1" i="0" lang="en-US" sz="20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i="0" lang="en-US" sz="20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eedback)</a:t>
            </a:r>
            <a:endParaRPr b="0" i="0" sz="2000" u="none" cap="none" strike="noStrike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GPT-3.5</a:t>
            </a:r>
            <a:endParaRPr b="0" i="0" sz="2000" u="none" cap="none" strike="noStrike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OpenAI + MS(+GPU)</a:t>
            </a:r>
            <a:endParaRPr b="0" i="0" sz="2000" u="none" cap="none" strike="noStrike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Noto Sans Symbols"/>
              <a:buChar char="■"/>
            </a:pPr>
            <a:r>
              <a:rPr b="1" i="0" lang="en-US" sz="2000" u="none" cap="none" strike="noStrike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GPT4</a:t>
            </a:r>
            <a:endParaRPr/>
          </a:p>
          <a:p>
            <a:pPr indent="-2730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Noto Sans Symbols"/>
              <a:buNone/>
            </a:pPr>
            <a:r>
              <a:t/>
            </a:r>
            <a:endParaRPr b="1" i="0" sz="2000" u="none" cap="none" strike="noStrike">
              <a:solidFill>
                <a:srgbClr val="00808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Multimodal</a:t>
            </a:r>
            <a:endParaRPr b="0" i="0" sz="2000" u="none" cap="none" strike="noStrike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32,768 text token</a:t>
            </a:r>
            <a:endParaRPr b="0" i="0" sz="2000" u="none" cap="none" strike="noStrike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4d7b226b8a_1_11"/>
          <p:cNvSpPr txBox="1"/>
          <p:nvPr>
            <p:ph type="title"/>
          </p:nvPr>
        </p:nvSpPr>
        <p:spPr>
          <a:xfrm>
            <a:off x="335360" y="152400"/>
            <a:ext cx="11493900" cy="9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GPT</a:t>
            </a:r>
            <a:endParaRPr/>
          </a:p>
        </p:txBody>
      </p:sp>
      <p:sp>
        <p:nvSpPr>
          <p:cNvPr id="288" name="Google Shape;288;g24d7b226b8a_1_11"/>
          <p:cNvSpPr txBox="1"/>
          <p:nvPr>
            <p:ph idx="12" type="sldNum"/>
          </p:nvPr>
        </p:nvSpPr>
        <p:spPr>
          <a:xfrm>
            <a:off x="11568608" y="6597352"/>
            <a:ext cx="5760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9" name="Google Shape;289;g24d7b226b8a_1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750" y="1294038"/>
            <a:ext cx="11849100" cy="513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4d7b226b8a_1_19"/>
          <p:cNvSpPr txBox="1"/>
          <p:nvPr>
            <p:ph type="title"/>
          </p:nvPr>
        </p:nvSpPr>
        <p:spPr>
          <a:xfrm>
            <a:off x="335360" y="152400"/>
            <a:ext cx="11493900" cy="9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GPT - 한계</a:t>
            </a:r>
            <a:endParaRPr/>
          </a:p>
        </p:txBody>
      </p:sp>
      <p:sp>
        <p:nvSpPr>
          <p:cNvPr id="295" name="Google Shape;295;g24d7b226b8a_1_19"/>
          <p:cNvSpPr txBox="1"/>
          <p:nvPr>
            <p:ph idx="12" type="sldNum"/>
          </p:nvPr>
        </p:nvSpPr>
        <p:spPr>
          <a:xfrm>
            <a:off x="11568608" y="6597352"/>
            <a:ext cx="5760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6" name="Google Shape;296;g24d7b226b8a_1_19"/>
          <p:cNvSpPr txBox="1"/>
          <p:nvPr>
            <p:ph idx="1" type="body"/>
          </p:nvPr>
        </p:nvSpPr>
        <p:spPr>
          <a:xfrm>
            <a:off x="345440" y="1268760"/>
            <a:ext cx="11480700" cy="50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b="1" lang="en-US" sz="2000"/>
              <a:t>Hallucination(환각) 현상</a:t>
            </a:r>
            <a:endParaRPr b="1" sz="2000"/>
          </a:p>
          <a:p>
            <a:pPr indent="-30099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990"/>
              <a:buChar char="■"/>
            </a:pPr>
            <a:r>
              <a:rPr lang="en-US" sz="1800"/>
              <a:t>GPT는 주어진 Prompt를 바탕으로 가장 확률이 높은 문장을 생성할 뿐, 생성된 텍스트가 ‘맞는 말’인지   검증 불가능</a:t>
            </a:r>
            <a:endParaRPr sz="1800"/>
          </a:p>
          <a:p>
            <a:pPr indent="-30099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990"/>
              <a:buChar char="■"/>
            </a:pPr>
            <a:r>
              <a:rPr lang="en-US" sz="1800"/>
              <a:t>RLHF 도입 이후 개선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260"/>
              <a:buNone/>
            </a:pPr>
            <a:r>
              <a:t/>
            </a:r>
            <a:endParaRPr>
              <a:solidFill>
                <a:srgbClr val="5C596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844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960"/>
              <a:buNone/>
            </a:pPr>
            <a:r>
              <a:t/>
            </a:r>
            <a:endParaRPr/>
          </a:p>
        </p:txBody>
      </p:sp>
      <p:pic>
        <p:nvPicPr>
          <p:cNvPr id="297" name="Google Shape;297;g24d7b226b8a_1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4736" y="2664941"/>
            <a:ext cx="6578692" cy="4040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4d7b226b8a_1_28"/>
          <p:cNvSpPr txBox="1"/>
          <p:nvPr>
            <p:ph type="title"/>
          </p:nvPr>
        </p:nvSpPr>
        <p:spPr>
          <a:xfrm>
            <a:off x="335360" y="152400"/>
            <a:ext cx="11493900" cy="9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GPT - 한계</a:t>
            </a:r>
            <a:endParaRPr/>
          </a:p>
        </p:txBody>
      </p:sp>
      <p:sp>
        <p:nvSpPr>
          <p:cNvPr id="303" name="Google Shape;303;g24d7b226b8a_1_28"/>
          <p:cNvSpPr txBox="1"/>
          <p:nvPr>
            <p:ph idx="12" type="sldNum"/>
          </p:nvPr>
        </p:nvSpPr>
        <p:spPr>
          <a:xfrm>
            <a:off x="11568608" y="6597352"/>
            <a:ext cx="5760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4" name="Google Shape;304;g24d7b226b8a_1_28"/>
          <p:cNvSpPr txBox="1"/>
          <p:nvPr>
            <p:ph idx="1" type="body"/>
          </p:nvPr>
        </p:nvSpPr>
        <p:spPr>
          <a:xfrm>
            <a:off x="345450" y="1268738"/>
            <a:ext cx="11480700" cy="52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Char char="■"/>
            </a:pPr>
            <a:r>
              <a:rPr b="1" lang="en-US" sz="2000"/>
              <a:t>한정된 학습 데이터셋</a:t>
            </a:r>
            <a:endParaRPr b="1" sz="2000"/>
          </a:p>
          <a:p>
            <a:pPr indent="-342898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990"/>
              <a:buChar char="■"/>
            </a:pPr>
            <a:r>
              <a:rPr lang="en-US" sz="1800"/>
              <a:t>2021년 9월 이후의 정보 X</a:t>
            </a:r>
            <a:endParaRPr sz="1800"/>
          </a:p>
          <a:p>
            <a:pPr indent="0" lvl="0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8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Char char="■"/>
            </a:pPr>
            <a:r>
              <a:rPr b="1" lang="en-US" sz="2000"/>
              <a:t>전문 지식이 있다면 위험한 답변을 줄 수 있는 prompt</a:t>
            </a:r>
            <a:endParaRPr b="1" sz="2200"/>
          </a:p>
          <a:p>
            <a:pPr indent="-342898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990"/>
              <a:buChar char="■"/>
            </a:pPr>
            <a:r>
              <a:rPr lang="en-US" sz="1800"/>
              <a:t>간단한 재료와 장비를 사용해 특정 화학 약품을 합성하는 방법을 묻는 것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800"/>
          </a:p>
          <a:p>
            <a:pPr indent="-342898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990"/>
              <a:buChar char="■"/>
            </a:pPr>
            <a:r>
              <a:rPr lang="en-US" sz="1800"/>
              <a:t>Rule-Based Reward Model(RBRM) 기법 도입 후 개선</a:t>
            </a:r>
            <a:endParaRPr sz="1800"/>
          </a:p>
        </p:txBody>
      </p:sp>
      <p:pic>
        <p:nvPicPr>
          <p:cNvPr id="305" name="Google Shape;305;g24d7b226b8a_1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2250" y="3059100"/>
            <a:ext cx="634365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4f15e6e10d_0_83"/>
          <p:cNvSpPr txBox="1"/>
          <p:nvPr>
            <p:ph type="title"/>
          </p:nvPr>
        </p:nvSpPr>
        <p:spPr>
          <a:xfrm>
            <a:off x="335360" y="152400"/>
            <a:ext cx="11493900" cy="9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OFA</a:t>
            </a:r>
            <a:endParaRPr/>
          </a:p>
        </p:txBody>
      </p:sp>
      <p:sp>
        <p:nvSpPr>
          <p:cNvPr id="311" name="Google Shape;311;g24f15e6e10d_0_83"/>
          <p:cNvSpPr txBox="1"/>
          <p:nvPr>
            <p:ph idx="12" type="sldNum"/>
          </p:nvPr>
        </p:nvSpPr>
        <p:spPr>
          <a:xfrm>
            <a:off x="11568608" y="6597352"/>
            <a:ext cx="5760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2" name="Google Shape;312;g24f15e6e10d_0_83"/>
          <p:cNvSpPr txBox="1"/>
          <p:nvPr>
            <p:ph idx="1" type="body"/>
          </p:nvPr>
        </p:nvSpPr>
        <p:spPr>
          <a:xfrm>
            <a:off x="345450" y="1268738"/>
            <a:ext cx="11480700" cy="52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Char char="■"/>
            </a:pPr>
            <a:r>
              <a:rPr b="1" lang="en-US" sz="2000"/>
              <a:t>Unified multimodal pretrained model</a:t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800"/>
          </a:p>
          <a:p>
            <a:pPr indent="0" lvl="0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13" name="Google Shape;313;g24f15e6e10d_0_83"/>
          <p:cNvSpPr txBox="1"/>
          <p:nvPr/>
        </p:nvSpPr>
        <p:spPr>
          <a:xfrm>
            <a:off x="-45025" y="-78450"/>
            <a:ext cx="11480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sz="1800">
                <a:solidFill>
                  <a:schemeClr val="dk1"/>
                </a:solidFill>
              </a:rPr>
              <a:t>Unifying Architectures, Tasks, and Modalities Through a Simple Sequence-to-Sequence Learning Framework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>
                <a:solidFill>
                  <a:schemeClr val="dk1"/>
                </a:solidFill>
              </a:rPr>
              <a:t>ICML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</a:t>
            </a:r>
            <a:r>
              <a:rPr lang="en-US" sz="1800">
                <a:solidFill>
                  <a:schemeClr val="dk1"/>
                </a:solidFill>
              </a:rPr>
              <a:t>22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g24f15e6e10d_0_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213" y="1690213"/>
            <a:ext cx="10874174" cy="444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24f15e6e10d_0_83"/>
          <p:cNvSpPr txBox="1"/>
          <p:nvPr/>
        </p:nvSpPr>
        <p:spPr>
          <a:xfrm>
            <a:off x="0" y="6130575"/>
            <a:ext cx="1010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897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990"/>
              <a:buFont typeface="Noto Sans Symbols"/>
              <a:buChar char="■"/>
            </a:pPr>
            <a:r>
              <a:rPr lang="en-US" sz="1800">
                <a:solidFill>
                  <a:srgbClr val="4D4D4D"/>
                </a:solidFill>
              </a:rPr>
              <a:t>Task-Agnostic and Modality-Agnostic framework that supports Task Comprehensiveness</a:t>
            </a:r>
            <a:endParaRPr sz="1800">
              <a:solidFill>
                <a:srgbClr val="4D4D4D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4f15e6e10d_0_99"/>
          <p:cNvSpPr txBox="1"/>
          <p:nvPr>
            <p:ph type="title"/>
          </p:nvPr>
        </p:nvSpPr>
        <p:spPr>
          <a:xfrm>
            <a:off x="335360" y="152400"/>
            <a:ext cx="11493900" cy="9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TVLT</a:t>
            </a:r>
            <a:endParaRPr/>
          </a:p>
        </p:txBody>
      </p:sp>
      <p:sp>
        <p:nvSpPr>
          <p:cNvPr id="321" name="Google Shape;321;g24f15e6e10d_0_99"/>
          <p:cNvSpPr txBox="1"/>
          <p:nvPr>
            <p:ph idx="12" type="sldNum"/>
          </p:nvPr>
        </p:nvSpPr>
        <p:spPr>
          <a:xfrm>
            <a:off x="11568608" y="6597352"/>
            <a:ext cx="5760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2" name="Google Shape;322;g24f15e6e10d_0_99"/>
          <p:cNvSpPr txBox="1"/>
          <p:nvPr>
            <p:ph idx="1" type="body"/>
          </p:nvPr>
        </p:nvSpPr>
        <p:spPr>
          <a:xfrm>
            <a:off x="345450" y="1268738"/>
            <a:ext cx="11480700" cy="52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800"/>
          </a:p>
          <a:p>
            <a:pPr indent="0" lvl="0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3" name="Google Shape;323;g24f15e6e10d_0_99"/>
          <p:cNvSpPr txBox="1"/>
          <p:nvPr/>
        </p:nvSpPr>
        <p:spPr>
          <a:xfrm>
            <a:off x="-45025" y="-78450"/>
            <a:ext cx="1148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sz="1800">
                <a:solidFill>
                  <a:schemeClr val="dk1"/>
                </a:solidFill>
              </a:rPr>
              <a:t>TVLT: Textless Vision-Language Transformer], NeurlPS 2022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4" name="Google Shape;324;g24f15e6e10d_0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838" y="1268750"/>
            <a:ext cx="9686925" cy="4667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24f15e6e10d_0_99"/>
          <p:cNvSpPr txBox="1"/>
          <p:nvPr/>
        </p:nvSpPr>
        <p:spPr>
          <a:xfrm>
            <a:off x="0" y="6030175"/>
            <a:ext cx="1010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897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990"/>
              <a:buFont typeface="Noto Sans Symbols"/>
              <a:buChar char="■"/>
            </a:pPr>
            <a:r>
              <a:rPr lang="en-US" sz="1800">
                <a:solidFill>
                  <a:srgbClr val="4D4D4D"/>
                </a:solidFill>
              </a:rPr>
              <a:t>Use raw audio instead of text -&gt; Enables to use large video </a:t>
            </a:r>
            <a:r>
              <a:rPr lang="en-US" sz="1800">
                <a:solidFill>
                  <a:srgbClr val="4D4D4D"/>
                </a:solidFill>
              </a:rPr>
              <a:t>corpus</a:t>
            </a:r>
            <a:r>
              <a:rPr lang="en-US" sz="1800">
                <a:solidFill>
                  <a:srgbClr val="4D4D4D"/>
                </a:solidFill>
              </a:rPr>
              <a:t> without captions</a:t>
            </a:r>
            <a:endParaRPr sz="1800">
              <a:solidFill>
                <a:srgbClr val="4D4D4D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5"/>
          <p:cNvSpPr txBox="1"/>
          <p:nvPr>
            <p:ph type="title"/>
          </p:nvPr>
        </p:nvSpPr>
        <p:spPr>
          <a:xfrm>
            <a:off x="335360" y="152400"/>
            <a:ext cx="11493925" cy="972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NLP 관련 datasets</a:t>
            </a:r>
            <a:endParaRPr/>
          </a:p>
        </p:txBody>
      </p:sp>
      <p:sp>
        <p:nvSpPr>
          <p:cNvPr id="97" name="Google Shape;97;p35"/>
          <p:cNvSpPr txBox="1"/>
          <p:nvPr>
            <p:ph idx="1" type="body"/>
          </p:nvPr>
        </p:nvSpPr>
        <p:spPr>
          <a:xfrm>
            <a:off x="345440" y="1268760"/>
            <a:ext cx="11480800" cy="504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b="1" lang="en-US" sz="2000"/>
              <a:t>SQuAD v2 : S</a:t>
            </a:r>
            <a:r>
              <a:rPr lang="en-US" sz="2000"/>
              <a:t>tanford </a:t>
            </a:r>
            <a:r>
              <a:rPr b="1" lang="en-US" sz="2000"/>
              <a:t>Qu</a:t>
            </a:r>
            <a:r>
              <a:rPr lang="en-US" sz="2000"/>
              <a:t>estion </a:t>
            </a:r>
            <a:r>
              <a:rPr b="1" lang="en-US" sz="2000"/>
              <a:t>A</a:t>
            </a:r>
            <a:r>
              <a:rPr lang="en-US" sz="2000"/>
              <a:t>nswering </a:t>
            </a:r>
            <a:r>
              <a:rPr b="1" lang="en-US" sz="2000"/>
              <a:t>D</a:t>
            </a:r>
            <a:r>
              <a:rPr lang="en-US" sz="2000"/>
              <a:t>ataset</a:t>
            </a:r>
            <a:endParaRPr/>
          </a:p>
          <a:p>
            <a:pPr indent="-2730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990"/>
              <a:buChar char="■"/>
            </a:pPr>
            <a:r>
              <a:rPr lang="en-US" sz="1800"/>
              <a:t>QA dataset</a:t>
            </a:r>
            <a:endParaRPr sz="18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990"/>
              <a:buChar char="■"/>
            </a:pPr>
            <a:r>
              <a:rPr lang="en-US" sz="1800"/>
              <a:t>질의와 응답으로 구성되어 질의에 대한 응답을 학습하는 데이터셋</a:t>
            </a:r>
            <a:endParaRPr sz="18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990"/>
              <a:buChar char="■"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https://rajpurkar.github.io/SQuAD-explorer/</a:t>
            </a:r>
            <a:endParaRPr sz="1800"/>
          </a:p>
          <a:p>
            <a:pPr indent="-18669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32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100"/>
              <a:buChar char="■"/>
            </a:pPr>
            <a:r>
              <a:rPr b="1" lang="en-US" sz="2000"/>
              <a:t>WMT 201x</a:t>
            </a:r>
            <a:endParaRPr/>
          </a:p>
          <a:p>
            <a:pPr indent="-27305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990"/>
              <a:buChar char="■"/>
            </a:pPr>
            <a:r>
              <a:rPr lang="en-US" sz="1800"/>
              <a:t>Translation dataset</a:t>
            </a:r>
            <a:endParaRPr sz="18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990"/>
              <a:buChar char="■"/>
            </a:pPr>
            <a:r>
              <a:rPr lang="en-US" sz="1800"/>
              <a:t>영어와 기타 다른 언어들(한글 없음) 간의 번역을 학습하는 데이터셋</a:t>
            </a:r>
            <a:endParaRPr sz="18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990"/>
              <a:buChar char="■"/>
            </a:pPr>
            <a:r>
              <a:rPr lang="en-US" sz="1800" u="sng">
                <a:solidFill>
                  <a:schemeClr val="hlink"/>
                </a:solidFill>
                <a:hlinkClick r:id="rId4"/>
              </a:rPr>
              <a:t>http://www.statmt.org/wmt14/</a:t>
            </a:r>
            <a:endParaRPr sz="1800"/>
          </a:p>
        </p:txBody>
      </p:sp>
      <p:pic>
        <p:nvPicPr>
          <p:cNvPr id="98" name="Google Shape;9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37725" y="1348225"/>
            <a:ext cx="3821500" cy="263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"/>
          <p:cNvSpPr txBox="1"/>
          <p:nvPr>
            <p:ph type="title"/>
          </p:nvPr>
        </p:nvSpPr>
        <p:spPr>
          <a:xfrm>
            <a:off x="335360" y="152400"/>
            <a:ext cx="11493925" cy="972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NMT의 기본 형태</a:t>
            </a:r>
            <a:endParaRPr/>
          </a:p>
        </p:txBody>
      </p:sp>
      <p:grpSp>
        <p:nvGrpSpPr>
          <p:cNvPr id="104" name="Google Shape;104;p5"/>
          <p:cNvGrpSpPr/>
          <p:nvPr/>
        </p:nvGrpSpPr>
        <p:grpSpPr>
          <a:xfrm>
            <a:off x="1325093" y="1682350"/>
            <a:ext cx="9514520" cy="3493300"/>
            <a:chOff x="1382434" y="2120761"/>
            <a:chExt cx="9514520" cy="3493300"/>
          </a:xfrm>
        </p:grpSpPr>
        <p:sp>
          <p:nvSpPr>
            <p:cNvPr id="105" name="Google Shape;105;p5"/>
            <p:cNvSpPr/>
            <p:nvPr/>
          </p:nvSpPr>
          <p:spPr>
            <a:xfrm rot="5400000">
              <a:off x="2113266" y="3217861"/>
              <a:ext cx="3493200" cy="1299000"/>
            </a:xfrm>
            <a:prstGeom prst="trapezoid">
              <a:avLst>
                <a:gd fmla="val 66833" name="adj"/>
              </a:avLst>
            </a:prstGeom>
            <a:solidFill>
              <a:srgbClr val="F4C9CA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 rot="-5400000">
              <a:off x="6562282" y="3241211"/>
              <a:ext cx="3493200" cy="1252500"/>
            </a:xfrm>
            <a:prstGeom prst="trapezoid">
              <a:avLst>
                <a:gd fmla="val 66833" name="adj"/>
              </a:avLst>
            </a:prstGeom>
            <a:solidFill>
              <a:srgbClr val="F8E4CA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5"/>
            <p:cNvSpPr txBox="1"/>
            <p:nvPr/>
          </p:nvSpPr>
          <p:spPr>
            <a:xfrm>
              <a:off x="2076030" y="2423716"/>
              <a:ext cx="48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endPara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5"/>
            <p:cNvSpPr txBox="1"/>
            <p:nvPr/>
          </p:nvSpPr>
          <p:spPr>
            <a:xfrm>
              <a:off x="1779315" y="3526076"/>
              <a:ext cx="10806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am</a:t>
              </a:r>
              <a:endPara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5"/>
            <p:cNvSpPr txBox="1"/>
            <p:nvPr/>
          </p:nvSpPr>
          <p:spPr>
            <a:xfrm>
              <a:off x="1382434" y="4772416"/>
              <a:ext cx="18744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ironman</a:t>
              </a:r>
              <a:endPara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5"/>
            <p:cNvSpPr txBox="1"/>
            <p:nvPr/>
          </p:nvSpPr>
          <p:spPr>
            <a:xfrm>
              <a:off x="3332966" y="3667086"/>
              <a:ext cx="1064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Encoder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5"/>
            <p:cNvSpPr txBox="1"/>
            <p:nvPr/>
          </p:nvSpPr>
          <p:spPr>
            <a:xfrm>
              <a:off x="7769956" y="3667087"/>
              <a:ext cx="1064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Decoder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5"/>
            <p:cNvSpPr txBox="1"/>
            <p:nvPr/>
          </p:nvSpPr>
          <p:spPr>
            <a:xfrm>
              <a:off x="9247273" y="2423716"/>
              <a:ext cx="1425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나는</a:t>
              </a:r>
              <a:endPara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5"/>
            <p:cNvSpPr txBox="1"/>
            <p:nvPr/>
          </p:nvSpPr>
          <p:spPr>
            <a:xfrm>
              <a:off x="9022554" y="3526076"/>
              <a:ext cx="18744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아이언맨</a:t>
              </a:r>
              <a:endPara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5"/>
            <p:cNvSpPr txBox="1"/>
            <p:nvPr/>
          </p:nvSpPr>
          <p:spPr>
            <a:xfrm>
              <a:off x="9472739" y="4772416"/>
              <a:ext cx="9741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이다.</a:t>
              </a:r>
              <a:endPara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5827443" y="2931086"/>
              <a:ext cx="646500" cy="1841400"/>
            </a:xfrm>
            <a:prstGeom prst="rect">
              <a:avLst/>
            </a:prstGeom>
            <a:solidFill>
              <a:srgbClr val="F6D8CB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" name="Google Shape;116;p5"/>
          <p:cNvSpPr txBox="1"/>
          <p:nvPr/>
        </p:nvSpPr>
        <p:spPr>
          <a:xfrm rot="5400000">
            <a:off x="5185363" y="3105750"/>
            <a:ext cx="179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Representation Vector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/>
          <p:nvPr>
            <p:ph type="title"/>
          </p:nvPr>
        </p:nvSpPr>
        <p:spPr>
          <a:xfrm>
            <a:off x="335360" y="152400"/>
            <a:ext cx="11493925" cy="972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NMT</a:t>
            </a:r>
            <a:endParaRPr/>
          </a:p>
        </p:txBody>
      </p:sp>
      <p:sp>
        <p:nvSpPr>
          <p:cNvPr id="122" name="Google Shape;122;p6"/>
          <p:cNvSpPr txBox="1"/>
          <p:nvPr>
            <p:ph idx="1" type="body"/>
          </p:nvPr>
        </p:nvSpPr>
        <p:spPr>
          <a:xfrm>
            <a:off x="345440" y="1268760"/>
            <a:ext cx="11480800" cy="504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990"/>
              <a:buChar char="■"/>
            </a:pPr>
            <a:r>
              <a:rPr lang="en-US" sz="1800"/>
              <a:t>입력 단어를 어떻게 표현할까?</a:t>
            </a:r>
            <a:endParaRPr sz="1800"/>
          </a:p>
          <a:p>
            <a:pPr indent="-291463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990"/>
              <a:buChar char="■"/>
            </a:pPr>
            <a:r>
              <a:rPr lang="en-US" sz="1800">
                <a:solidFill>
                  <a:srgbClr val="4D4D4D"/>
                </a:solidFill>
              </a:rPr>
              <a:t>One-hot Encoding: 단어 수 == 차원 수, 단어간 연관성 없음</a:t>
            </a:r>
            <a:endParaRPr sz="1800">
              <a:solidFill>
                <a:srgbClr val="4D4D4D"/>
              </a:solidFill>
            </a:endParaRPr>
          </a:p>
          <a:p>
            <a:pPr indent="-291463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990"/>
              <a:buChar char="■"/>
            </a:pPr>
            <a:r>
              <a:rPr lang="en-US" sz="1800">
                <a:solidFill>
                  <a:srgbClr val="FF0000"/>
                </a:solidFill>
              </a:rPr>
              <a:t>Pretrained Features: 단어 수 != 차원 수, 단어간 연관성 있음</a:t>
            </a:r>
            <a:endParaRPr sz="1800">
              <a:solidFill>
                <a:srgbClr val="FF0000"/>
              </a:solidFill>
            </a:endParaRPr>
          </a:p>
          <a:p>
            <a:pPr indent="-291463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990"/>
              <a:buChar char="■"/>
            </a:pPr>
            <a:r>
              <a:rPr lang="en-US" sz="1800">
                <a:solidFill>
                  <a:srgbClr val="4D4D4D"/>
                </a:solidFill>
              </a:rPr>
              <a:t>좋은 feature: 같은 의미의 단어는 가깝게, 다른 의미의 단어는 멀게</a:t>
            </a:r>
            <a:endParaRPr sz="1800"/>
          </a:p>
          <a:p>
            <a:pPr indent="-129538" lvl="2" marL="11430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</p:txBody>
      </p:sp>
      <p:pic>
        <p:nvPicPr>
          <p:cNvPr id="123" name="Google Shape;123;p6"/>
          <p:cNvPicPr preferRelativeResize="0"/>
          <p:nvPr/>
        </p:nvPicPr>
        <p:blipFill rotWithShape="1">
          <a:blip r:embed="rId3">
            <a:alphaModFix/>
          </a:blip>
          <a:srcRect b="0" l="0" r="0" t="46626"/>
          <a:stretch/>
        </p:blipFill>
        <p:spPr>
          <a:xfrm>
            <a:off x="2802762" y="3429000"/>
            <a:ext cx="6975089" cy="277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g22708501c43_5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5840" y="950431"/>
            <a:ext cx="4531304" cy="247856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22708501c43_5_1"/>
          <p:cNvSpPr txBox="1"/>
          <p:nvPr>
            <p:ph type="title"/>
          </p:nvPr>
        </p:nvSpPr>
        <p:spPr>
          <a:xfrm>
            <a:off x="1352560" y="152450"/>
            <a:ext cx="9466500" cy="9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Attention mechanism</a:t>
            </a:r>
            <a:endParaRPr/>
          </a:p>
        </p:txBody>
      </p:sp>
      <p:sp>
        <p:nvSpPr>
          <p:cNvPr id="131" name="Google Shape;131;g22708501c43_5_1"/>
          <p:cNvSpPr txBox="1"/>
          <p:nvPr>
            <p:ph idx="1" type="body"/>
          </p:nvPr>
        </p:nvSpPr>
        <p:spPr>
          <a:xfrm>
            <a:off x="345440" y="1124744"/>
            <a:ext cx="11480700" cy="51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989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b="1" lang="en-US" sz="2000"/>
              <a:t>Seq2Seq 모델</a:t>
            </a:r>
            <a:endParaRPr b="1" sz="2000"/>
          </a:p>
          <a:p>
            <a:pPr indent="-342265" lvl="1" marL="742950" rtl="0" algn="l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 sz="1800"/>
              <a:t>Encoder, Decoder</a:t>
            </a:r>
            <a:endParaRPr sz="1800"/>
          </a:p>
          <a:p>
            <a:pPr indent="-389890" lvl="0" marL="342900" rtl="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2000"/>
              <a:buChar char="▪"/>
            </a:pPr>
            <a:r>
              <a:rPr b="1" lang="en-US" sz="2000"/>
              <a:t>Context vector</a:t>
            </a:r>
            <a:endParaRPr b="1" sz="2000"/>
          </a:p>
          <a:p>
            <a:pPr indent="-342265" lvl="1" marL="742950" rtl="0" algn="l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 sz="1800"/>
              <a:t>입력 문장의 모든 단어를 봄</a:t>
            </a:r>
            <a:endParaRPr sz="1800"/>
          </a:p>
          <a:p>
            <a:pPr indent="0" lvl="1" marL="457200" rtl="0" algn="l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10"/>
              <a:buNone/>
            </a:pPr>
            <a:r>
              <a:rPr lang="en-US" sz="1800"/>
              <a:t>      (= 입력 문장의 정보를 담음)</a:t>
            </a:r>
            <a:endParaRPr sz="1800"/>
          </a:p>
          <a:p>
            <a:pPr indent="-342265" lvl="1" marL="742950" rtl="0" algn="l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 sz="1800"/>
              <a:t>context vector을 보고 한 단어 씩 출력</a:t>
            </a:r>
            <a:endParaRPr sz="1800"/>
          </a:p>
          <a:p>
            <a:pPr indent="-342265" lvl="1" marL="742950" rtl="0" algn="l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 sz="1800">
                <a:solidFill>
                  <a:srgbClr val="FF0000"/>
                </a:solidFill>
              </a:rPr>
              <a:t>고정된 사이즈</a:t>
            </a:r>
            <a:endParaRPr sz="1800">
              <a:solidFill>
                <a:srgbClr val="FF0000"/>
              </a:solidFill>
            </a:endParaRPr>
          </a:p>
          <a:p>
            <a:pPr indent="-389890" lvl="0" marL="342900" rtl="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2000"/>
              <a:buChar char="▪"/>
            </a:pPr>
            <a:r>
              <a:rPr b="1" lang="en-US" sz="2000"/>
              <a:t>Attention mechanism (어텐션 기법)</a:t>
            </a:r>
            <a:endParaRPr b="1" sz="2000"/>
          </a:p>
          <a:p>
            <a:pPr indent="-342265" lvl="1" marL="742950" rtl="0" algn="l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 sz="1800"/>
              <a:t>입력 문장 길이에 따른 context vector size의 변화</a:t>
            </a:r>
            <a:endParaRPr sz="1800"/>
          </a:p>
          <a:p>
            <a:pPr indent="-342265" lvl="1" marL="742950" rtl="0" algn="l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 sz="1800"/>
              <a:t>하나의 출력에 하나의 context vector 생성</a:t>
            </a:r>
            <a:endParaRPr sz="1800"/>
          </a:p>
          <a:p>
            <a:pPr indent="-342265" lvl="1" marL="742950" rtl="0" algn="l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 sz="1800"/>
              <a:t>Context vector = 입력 단어의 가중 합</a:t>
            </a:r>
            <a:endParaRPr sz="1800"/>
          </a:p>
          <a:p>
            <a:pPr indent="-342265" lvl="1" marL="742950" rtl="0" algn="l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 sz="1800"/>
              <a:t>가중치 = </a:t>
            </a:r>
            <a:r>
              <a:rPr lang="en-US" sz="1800">
                <a:solidFill>
                  <a:srgbClr val="FF0000"/>
                </a:solidFill>
              </a:rPr>
              <a:t>Attention score!</a:t>
            </a:r>
            <a:endParaRPr sz="1800"/>
          </a:p>
          <a:p>
            <a:pPr indent="-227965" lvl="1" marL="742950" rtl="0" algn="l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10"/>
              <a:buFont typeface="Noto Sans Symbols"/>
              <a:buNone/>
            </a:pPr>
            <a:r>
              <a:t/>
            </a:r>
            <a:endParaRPr sz="1400"/>
          </a:p>
        </p:txBody>
      </p:sp>
      <p:sp>
        <p:nvSpPr>
          <p:cNvPr id="132" name="Google Shape;132;g22708501c43_5_1"/>
          <p:cNvSpPr txBox="1"/>
          <p:nvPr>
            <p:ph idx="12" type="sldNum"/>
          </p:nvPr>
        </p:nvSpPr>
        <p:spPr>
          <a:xfrm>
            <a:off x="15424811" y="6597352"/>
            <a:ext cx="7680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ttention Mechanisms in Deep Learning — Not So Special | by Dr Stephen  Odaibo | The Blog of RETINA-AI Health, Inc. | Medium" id="133" name="Google Shape;133;g22708501c43_5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99835" y="3717032"/>
            <a:ext cx="3807807" cy="2811422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22708501c43_5_1"/>
          <p:cNvSpPr txBox="1"/>
          <p:nvPr/>
        </p:nvSpPr>
        <p:spPr>
          <a:xfrm>
            <a:off x="-45024" y="-78456"/>
            <a:ext cx="728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[Sequence to Sequence Learning with Neural Networks, NIPS 2014]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6"/>
          <p:cNvSpPr txBox="1"/>
          <p:nvPr>
            <p:ph type="title"/>
          </p:nvPr>
        </p:nvSpPr>
        <p:spPr>
          <a:xfrm>
            <a:off x="335360" y="152400"/>
            <a:ext cx="11493925" cy="972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Transformer</a:t>
            </a:r>
            <a:endParaRPr/>
          </a:p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9009" y="1027906"/>
            <a:ext cx="4013982" cy="573167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 txBox="1"/>
          <p:nvPr/>
        </p:nvSpPr>
        <p:spPr>
          <a:xfrm>
            <a:off x="2810" y="0"/>
            <a:ext cx="42019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[Attention is All You Need, NIPS 2017]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2708501c43_5_10"/>
          <p:cNvSpPr txBox="1"/>
          <p:nvPr>
            <p:ph type="title"/>
          </p:nvPr>
        </p:nvSpPr>
        <p:spPr>
          <a:xfrm>
            <a:off x="1155460" y="152400"/>
            <a:ext cx="9466500" cy="9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Transformer</a:t>
            </a:r>
            <a:endParaRPr/>
          </a:p>
        </p:txBody>
      </p:sp>
      <p:sp>
        <p:nvSpPr>
          <p:cNvPr id="148" name="Google Shape;148;g22708501c43_5_10"/>
          <p:cNvSpPr txBox="1"/>
          <p:nvPr>
            <p:ph idx="1" type="body"/>
          </p:nvPr>
        </p:nvSpPr>
        <p:spPr>
          <a:xfrm>
            <a:off x="460587" y="1268760"/>
            <a:ext cx="15307500" cy="50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b="1" lang="en-US" sz="2000"/>
              <a:t>(Sequence to sequence) Transformer</a:t>
            </a:r>
            <a:endParaRPr b="1" sz="2000"/>
          </a:p>
          <a:p>
            <a:pPr indent="-389890" lvl="0" marL="342900" rtl="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2000"/>
              <a:buChar char="▪"/>
            </a:pPr>
            <a:r>
              <a:rPr b="1" lang="en-US" sz="2000"/>
              <a:t>Transformer Encoder</a:t>
            </a:r>
            <a:endParaRPr b="1" sz="2000"/>
          </a:p>
          <a:p>
            <a:pPr indent="-342265" lvl="1" marL="742950" rtl="0" algn="l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 sz="1800"/>
              <a:t>Self-attention</a:t>
            </a:r>
            <a:endParaRPr sz="1800"/>
          </a:p>
          <a:p>
            <a:pPr indent="-285114" lvl="2" marL="1143000" rtl="0" algn="l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 sz="1800"/>
              <a:t>입력 문장을 잘 표현해보자!</a:t>
            </a:r>
            <a:endParaRPr sz="1800"/>
          </a:p>
          <a:p>
            <a:pPr indent="-389890" lvl="0" marL="342900" rtl="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2000"/>
              <a:buChar char="▪"/>
            </a:pPr>
            <a:r>
              <a:rPr b="1" lang="en-US" sz="2000"/>
              <a:t>Transformer Decoder</a:t>
            </a:r>
            <a:endParaRPr b="1" sz="2000"/>
          </a:p>
        </p:txBody>
      </p:sp>
      <p:sp>
        <p:nvSpPr>
          <p:cNvPr id="149" name="Google Shape;149;g22708501c43_5_10"/>
          <p:cNvSpPr txBox="1"/>
          <p:nvPr>
            <p:ph idx="12" type="sldNum"/>
          </p:nvPr>
        </p:nvSpPr>
        <p:spPr>
          <a:xfrm>
            <a:off x="15424811" y="6597352"/>
            <a:ext cx="7680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Transformer: A Novel Neural Network Architecture for Language Understanding  – Google AI Blog" id="150" name="Google Shape;150;g22708501c43_5_10"/>
          <p:cNvPicPr preferRelativeResize="0"/>
          <p:nvPr/>
        </p:nvPicPr>
        <p:blipFill rotWithShape="1">
          <a:blip r:embed="rId3">
            <a:alphaModFix/>
          </a:blip>
          <a:srcRect b="0" l="0" r="55273" t="0"/>
          <a:stretch/>
        </p:blipFill>
        <p:spPr>
          <a:xfrm rot="5400000">
            <a:off x="8051437" y="1403862"/>
            <a:ext cx="3865976" cy="347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ansformers: An Overview of the Most Novel AI Architecture | by Diego  Unzueta | Towards Data Science" id="151" name="Google Shape;151;g22708501c43_5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09929" y="3075580"/>
            <a:ext cx="4667768" cy="363002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22708501c43_5_10"/>
          <p:cNvSpPr/>
          <p:nvPr/>
        </p:nvSpPr>
        <p:spPr>
          <a:xfrm>
            <a:off x="3048001" y="4164676"/>
            <a:ext cx="565200" cy="2079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dir="2700000" dist="38100">
              <a:srgbClr val="808080">
                <a:alpha val="4275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04040"/>
                </a:solidFill>
                <a:latin typeface="Arial Rounded"/>
                <a:ea typeface="Arial Rounded"/>
                <a:cs typeface="Arial Rounded"/>
                <a:sym typeface="Arial Rounded"/>
              </a:rPr>
              <a:t>c1</a:t>
            </a:r>
            <a:endParaRPr/>
          </a:p>
        </p:txBody>
      </p:sp>
      <p:sp>
        <p:nvSpPr>
          <p:cNvPr id="153" name="Google Shape;153;g22708501c43_5_10"/>
          <p:cNvSpPr/>
          <p:nvPr/>
        </p:nvSpPr>
        <p:spPr>
          <a:xfrm>
            <a:off x="3734579" y="4164676"/>
            <a:ext cx="565200" cy="2079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dir="2700000" dist="38100">
              <a:srgbClr val="808080">
                <a:alpha val="4275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04040"/>
                </a:solidFill>
                <a:latin typeface="Arial Rounded"/>
                <a:ea typeface="Arial Rounded"/>
                <a:cs typeface="Arial Rounded"/>
                <a:sym typeface="Arial Rounded"/>
              </a:rPr>
              <a:t>c2</a:t>
            </a:r>
            <a:endParaRPr/>
          </a:p>
        </p:txBody>
      </p:sp>
      <p:sp>
        <p:nvSpPr>
          <p:cNvPr id="154" name="Google Shape;154;g22708501c43_5_10"/>
          <p:cNvSpPr/>
          <p:nvPr/>
        </p:nvSpPr>
        <p:spPr>
          <a:xfrm>
            <a:off x="4421156" y="4164676"/>
            <a:ext cx="565200" cy="2079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dir="2700000" dist="38100">
              <a:srgbClr val="808080">
                <a:alpha val="4275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04040"/>
                </a:solidFill>
                <a:latin typeface="Arial Rounded"/>
                <a:ea typeface="Arial Rounded"/>
                <a:cs typeface="Arial Rounded"/>
                <a:sym typeface="Arial Rounded"/>
              </a:rPr>
              <a:t>c3</a:t>
            </a:r>
            <a:endParaRPr/>
          </a:p>
        </p:txBody>
      </p:sp>
      <p:sp>
        <p:nvSpPr>
          <p:cNvPr id="155" name="Google Shape;155;g22708501c43_5_10"/>
          <p:cNvSpPr/>
          <p:nvPr/>
        </p:nvSpPr>
        <p:spPr>
          <a:xfrm>
            <a:off x="3056280" y="4635595"/>
            <a:ext cx="2153100" cy="2820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dir="2700000" dist="38100">
              <a:srgbClr val="808080">
                <a:alpha val="4275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04040"/>
                </a:solidFill>
                <a:latin typeface="Arial Rounded"/>
                <a:ea typeface="Arial Rounded"/>
                <a:cs typeface="Arial Rounded"/>
                <a:sym typeface="Arial Rounded"/>
              </a:rPr>
              <a:t>Self-attention</a:t>
            </a:r>
            <a:endParaRPr/>
          </a:p>
        </p:txBody>
      </p:sp>
      <p:sp>
        <p:nvSpPr>
          <p:cNvPr id="156" name="Google Shape;156;g22708501c43_5_10"/>
          <p:cNvSpPr/>
          <p:nvPr/>
        </p:nvSpPr>
        <p:spPr>
          <a:xfrm>
            <a:off x="6031351" y="4268585"/>
            <a:ext cx="2153100" cy="2820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dir="2700000" dist="38100">
              <a:srgbClr val="808080">
                <a:alpha val="4275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04040"/>
                </a:solidFill>
                <a:latin typeface="Arial Rounded"/>
                <a:ea typeface="Arial Rounded"/>
                <a:cs typeface="Arial Rounded"/>
                <a:sym typeface="Arial Rounded"/>
              </a:rPr>
              <a:t>(cross) attention</a:t>
            </a:r>
            <a:endParaRPr/>
          </a:p>
        </p:txBody>
      </p:sp>
      <p:cxnSp>
        <p:nvCxnSpPr>
          <p:cNvPr id="157" name="Google Shape;157;g22708501c43_5_10"/>
          <p:cNvCxnSpPr>
            <a:stCxn id="152" idx="0"/>
          </p:cNvCxnSpPr>
          <p:nvPr/>
        </p:nvCxnSpPr>
        <p:spPr>
          <a:xfrm flipH="1" rot="10800000">
            <a:off x="3330601" y="3524476"/>
            <a:ext cx="2887200" cy="640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" name="Google Shape;158;g22708501c43_5_10"/>
          <p:cNvCxnSpPr>
            <a:stCxn id="153" idx="0"/>
          </p:cNvCxnSpPr>
          <p:nvPr/>
        </p:nvCxnSpPr>
        <p:spPr>
          <a:xfrm flipH="1" rot="10800000">
            <a:off x="4017179" y="3524476"/>
            <a:ext cx="2200800" cy="640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9" name="Google Shape;159;g22708501c43_5_10"/>
          <p:cNvCxnSpPr>
            <a:stCxn id="154" idx="0"/>
          </p:cNvCxnSpPr>
          <p:nvPr/>
        </p:nvCxnSpPr>
        <p:spPr>
          <a:xfrm flipH="1" rot="10800000">
            <a:off x="4703756" y="3524476"/>
            <a:ext cx="1514100" cy="640200"/>
          </a:xfrm>
          <a:prstGeom prst="straightConnector1">
            <a:avLst/>
          </a:prstGeom>
          <a:noFill/>
          <a:ln cap="flat" cmpd="sng" w="19050">
            <a:solidFill>
              <a:srgbClr val="E48C6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/>
          <p:nvPr>
            <p:ph type="title"/>
          </p:nvPr>
        </p:nvSpPr>
        <p:spPr>
          <a:xfrm>
            <a:off x="335360" y="152400"/>
            <a:ext cx="11493925" cy="972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Transformer – Embedding</a:t>
            </a:r>
            <a:endParaRPr/>
          </a:p>
        </p:txBody>
      </p:sp>
      <p:sp>
        <p:nvSpPr>
          <p:cNvPr id="165" name="Google Shape;165;p19"/>
          <p:cNvSpPr txBox="1"/>
          <p:nvPr>
            <p:ph idx="1" type="body"/>
          </p:nvPr>
        </p:nvSpPr>
        <p:spPr>
          <a:xfrm>
            <a:off x="345440" y="1268760"/>
            <a:ext cx="5907079" cy="504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b="1" lang="en-US" sz="2000"/>
              <a:t>Embedding</a:t>
            </a:r>
            <a:endParaRPr/>
          </a:p>
          <a:p>
            <a:pPr indent="-2730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990"/>
              <a:buChar char="■"/>
            </a:pPr>
            <a:r>
              <a:rPr lang="en-US" sz="1800"/>
              <a:t>Pretrained feature + positional encoding</a:t>
            </a:r>
            <a:endParaRPr/>
          </a:p>
          <a:p>
            <a:pPr indent="-222884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800"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100"/>
              <a:buChar char="■"/>
            </a:pPr>
            <a:r>
              <a:rPr b="1" lang="en-US" sz="2000"/>
              <a:t>Positional Encoding</a:t>
            </a:r>
            <a:endParaRPr/>
          </a:p>
          <a:p>
            <a:pPr indent="-27305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990"/>
              <a:buChar char="■"/>
            </a:pPr>
            <a:r>
              <a:rPr lang="en-US" sz="1800"/>
              <a:t>Attention mechanism이</a:t>
            </a:r>
            <a:r>
              <a:rPr lang="en-US" sz="1800"/>
              <a:t> 가지고 있는 순서 문제를 해결하기 위하여 위치정보 부가</a:t>
            </a:r>
            <a:endParaRPr sz="1800"/>
          </a:p>
        </p:txBody>
      </p:sp>
      <p:pic>
        <p:nvPicPr>
          <p:cNvPr id="166" name="Google Shape;166;p19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9297" y="1037968"/>
            <a:ext cx="3909362" cy="5496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411" y="4108175"/>
            <a:ext cx="4919872" cy="111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2">
  <a:themeElements>
    <a:clrScheme name="Custom 23">
      <a:dk1>
        <a:srgbClr val="000000"/>
      </a:dk1>
      <a:lt1>
        <a:srgbClr val="FFFFFF"/>
      </a:lt1>
      <a:dk2>
        <a:srgbClr val="7DA100"/>
      </a:dk2>
      <a:lt2>
        <a:srgbClr val="FBE5B4"/>
      </a:lt2>
      <a:accent1>
        <a:srgbClr val="B74D21"/>
      </a:accent1>
      <a:accent2>
        <a:srgbClr val="A32323"/>
      </a:accent2>
      <a:accent3>
        <a:srgbClr val="4576A3"/>
      </a:accent3>
      <a:accent4>
        <a:srgbClr val="615D9A"/>
      </a:accent4>
      <a:accent5>
        <a:srgbClr val="808000"/>
      </a:accent5>
      <a:accent6>
        <a:srgbClr val="BF7B1B"/>
      </a:accent6>
      <a:hlink>
        <a:srgbClr val="99350B"/>
      </a:hlink>
      <a:folHlink>
        <a:srgbClr val="78514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2015-02-23T05:17:01Z</dcterms:created>
  <dc:creator>bi</dc:creator>
</cp:coreProperties>
</file>